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6" r:id="rId2"/>
    <p:sldId id="315" r:id="rId3"/>
    <p:sldId id="257" r:id="rId4"/>
    <p:sldId id="260" r:id="rId5"/>
    <p:sldId id="305" r:id="rId6"/>
    <p:sldId id="307" r:id="rId7"/>
    <p:sldId id="309" r:id="rId8"/>
    <p:sldId id="267" r:id="rId9"/>
    <p:sldId id="272" r:id="rId10"/>
    <p:sldId id="273" r:id="rId11"/>
    <p:sldId id="314" r:id="rId12"/>
    <p:sldId id="279" r:id="rId13"/>
    <p:sldId id="275" r:id="rId14"/>
    <p:sldId id="280" r:id="rId15"/>
    <p:sldId id="281" r:id="rId16"/>
    <p:sldId id="277" r:id="rId17"/>
    <p:sldId id="282" r:id="rId18"/>
    <p:sldId id="287" r:id="rId19"/>
    <p:sldId id="290" r:id="rId20"/>
    <p:sldId id="293" r:id="rId21"/>
    <p:sldId id="291" r:id="rId22"/>
    <p:sldId id="288" r:id="rId23"/>
    <p:sldId id="302"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CC6C6C3-4BEF-4400-9DA4-9F6C72F36AF1}">
          <p14:sldIdLst>
            <p14:sldId id="296"/>
            <p14:sldId id="315"/>
            <p14:sldId id="257"/>
            <p14:sldId id="260"/>
            <p14:sldId id="305"/>
            <p14:sldId id="307"/>
            <p14:sldId id="309"/>
            <p14:sldId id="267"/>
            <p14:sldId id="272"/>
            <p14:sldId id="273"/>
            <p14:sldId id="314"/>
            <p14:sldId id="279"/>
            <p14:sldId id="275"/>
            <p14:sldId id="280"/>
            <p14:sldId id="281"/>
            <p14:sldId id="277"/>
            <p14:sldId id="282"/>
            <p14:sldId id="287"/>
            <p14:sldId id="290"/>
            <p14:sldId id="293"/>
            <p14:sldId id="291"/>
            <p14:sldId id="288"/>
            <p14:sldId id="302"/>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34ECA-7CFA-480C-B541-665F47245DD5}" v="172" dt="2025-03-21T19:58:53.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1E1DD-536E-43FC-90C7-1F306C3CAD5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FA1C07B-1BFD-4E8B-A91E-210D5B388130}">
      <dgm:prSet/>
      <dgm:spPr/>
      <dgm:t>
        <a:bodyPr/>
        <a:lstStyle/>
        <a:p>
          <a:r>
            <a:rPr lang="en-GB" dirty="0"/>
            <a:t> The  lives of three women,  prominent in the Invasion story  my theme this evening.</a:t>
          </a:r>
          <a:endParaRPr lang="en-US" dirty="0"/>
        </a:p>
      </dgm:t>
    </dgm:pt>
    <dgm:pt modelId="{79978835-4F58-4584-8B05-EEB1FB7B344A}" type="parTrans" cxnId="{16CBEA2A-0B02-4D6C-9E15-2D55FCFD22DF}">
      <dgm:prSet/>
      <dgm:spPr/>
      <dgm:t>
        <a:bodyPr/>
        <a:lstStyle/>
        <a:p>
          <a:endParaRPr lang="en-US"/>
        </a:p>
      </dgm:t>
    </dgm:pt>
    <dgm:pt modelId="{4E36CBF4-1BEE-476B-A1DC-10CF75AA35F1}" type="sibTrans" cxnId="{16CBEA2A-0B02-4D6C-9E15-2D55FCFD22DF}">
      <dgm:prSet/>
      <dgm:spPr/>
      <dgm:t>
        <a:bodyPr/>
        <a:lstStyle/>
        <a:p>
          <a:endParaRPr lang="en-US"/>
        </a:p>
      </dgm:t>
    </dgm:pt>
    <dgm:pt modelId="{DCC6DC77-7906-4535-B697-1F78C68AB0BC}">
      <dgm:prSet/>
      <dgm:spPr/>
      <dgm:t>
        <a:bodyPr/>
        <a:lstStyle/>
        <a:p>
          <a:r>
            <a:rPr lang="en-GB" dirty="0"/>
            <a:t>I won’t name them yet</a:t>
          </a:r>
          <a:endParaRPr lang="en-US" dirty="0"/>
        </a:p>
      </dgm:t>
    </dgm:pt>
    <dgm:pt modelId="{3AE90FF2-157E-471E-9271-056F3C1227AF}" type="parTrans" cxnId="{DCA23916-C4BB-4DDF-B9A1-1E4B3F9381E3}">
      <dgm:prSet/>
      <dgm:spPr/>
      <dgm:t>
        <a:bodyPr/>
        <a:lstStyle/>
        <a:p>
          <a:endParaRPr lang="en-US"/>
        </a:p>
      </dgm:t>
    </dgm:pt>
    <dgm:pt modelId="{FECE59B6-194A-4AF1-A4B7-84CC05AA7933}" type="sibTrans" cxnId="{DCA23916-C4BB-4DDF-B9A1-1E4B3F9381E3}">
      <dgm:prSet/>
      <dgm:spPr/>
      <dgm:t>
        <a:bodyPr/>
        <a:lstStyle/>
        <a:p>
          <a:endParaRPr lang="en-US"/>
        </a:p>
      </dgm:t>
    </dgm:pt>
    <dgm:pt modelId="{9515F6E3-F040-44D7-97FB-20157A9BF01D}">
      <dgm:prSet/>
      <dgm:spPr/>
      <dgm:t>
        <a:bodyPr/>
        <a:lstStyle/>
        <a:p>
          <a:r>
            <a:rPr lang="en-GB" dirty="0"/>
            <a:t>The act of naming , identifying, is part of the narrative  development and process.</a:t>
          </a:r>
          <a:endParaRPr lang="en-US" dirty="0"/>
        </a:p>
      </dgm:t>
    </dgm:pt>
    <dgm:pt modelId="{08D07F1C-3CBD-4572-9CA4-137E4E64F98C}" type="parTrans" cxnId="{CBE70E0F-7227-44F7-A0CC-B21363FA10C9}">
      <dgm:prSet/>
      <dgm:spPr/>
      <dgm:t>
        <a:bodyPr/>
        <a:lstStyle/>
        <a:p>
          <a:endParaRPr lang="en-US"/>
        </a:p>
      </dgm:t>
    </dgm:pt>
    <dgm:pt modelId="{698B6C14-FECF-4345-8320-B9F72FEB1F18}" type="sibTrans" cxnId="{CBE70E0F-7227-44F7-A0CC-B21363FA10C9}">
      <dgm:prSet/>
      <dgm:spPr/>
      <dgm:t>
        <a:bodyPr/>
        <a:lstStyle/>
        <a:p>
          <a:endParaRPr lang="en-US"/>
        </a:p>
      </dgm:t>
    </dgm:pt>
    <dgm:pt modelId="{94FEBFC6-2042-4D31-8B42-5F7279814B79}" type="pres">
      <dgm:prSet presAssocID="{AC81E1DD-536E-43FC-90C7-1F306C3CAD54}" presName="linear" presStyleCnt="0">
        <dgm:presLayoutVars>
          <dgm:animLvl val="lvl"/>
          <dgm:resizeHandles val="exact"/>
        </dgm:presLayoutVars>
      </dgm:prSet>
      <dgm:spPr/>
    </dgm:pt>
    <dgm:pt modelId="{EB275F69-5DEB-41C7-9DD0-43B18B27F0B4}" type="pres">
      <dgm:prSet presAssocID="{6FA1C07B-1BFD-4E8B-A91E-210D5B388130}" presName="parentText" presStyleLbl="node1" presStyleIdx="0" presStyleCnt="3">
        <dgm:presLayoutVars>
          <dgm:chMax val="0"/>
          <dgm:bulletEnabled val="1"/>
        </dgm:presLayoutVars>
      </dgm:prSet>
      <dgm:spPr/>
    </dgm:pt>
    <dgm:pt modelId="{B3CDE8A1-82AC-4AE4-9DE0-6F4452180767}" type="pres">
      <dgm:prSet presAssocID="{4E36CBF4-1BEE-476B-A1DC-10CF75AA35F1}" presName="spacer" presStyleCnt="0"/>
      <dgm:spPr/>
    </dgm:pt>
    <dgm:pt modelId="{849E244F-EF8C-4941-B50F-B99B1E37299E}" type="pres">
      <dgm:prSet presAssocID="{DCC6DC77-7906-4535-B697-1F78C68AB0BC}" presName="parentText" presStyleLbl="node1" presStyleIdx="1" presStyleCnt="3">
        <dgm:presLayoutVars>
          <dgm:chMax val="0"/>
          <dgm:bulletEnabled val="1"/>
        </dgm:presLayoutVars>
      </dgm:prSet>
      <dgm:spPr/>
    </dgm:pt>
    <dgm:pt modelId="{5DE8E89D-F50A-42A9-8C1F-C0B46C4C06A6}" type="pres">
      <dgm:prSet presAssocID="{FECE59B6-194A-4AF1-A4B7-84CC05AA7933}" presName="spacer" presStyleCnt="0"/>
      <dgm:spPr/>
    </dgm:pt>
    <dgm:pt modelId="{4EFAB37D-DE2F-4811-8049-3DBC0AE2C22D}" type="pres">
      <dgm:prSet presAssocID="{9515F6E3-F040-44D7-97FB-20157A9BF01D}" presName="parentText" presStyleLbl="node1" presStyleIdx="2" presStyleCnt="3">
        <dgm:presLayoutVars>
          <dgm:chMax val="0"/>
          <dgm:bulletEnabled val="1"/>
        </dgm:presLayoutVars>
      </dgm:prSet>
      <dgm:spPr/>
    </dgm:pt>
  </dgm:ptLst>
  <dgm:cxnLst>
    <dgm:cxn modelId="{A44E5702-4674-4BAA-9E4C-055D150532EB}" type="presOf" srcId="{DCC6DC77-7906-4535-B697-1F78C68AB0BC}" destId="{849E244F-EF8C-4941-B50F-B99B1E37299E}" srcOrd="0" destOrd="0" presId="urn:microsoft.com/office/officeart/2005/8/layout/vList2"/>
    <dgm:cxn modelId="{CBE70E0F-7227-44F7-A0CC-B21363FA10C9}" srcId="{AC81E1DD-536E-43FC-90C7-1F306C3CAD54}" destId="{9515F6E3-F040-44D7-97FB-20157A9BF01D}" srcOrd="2" destOrd="0" parTransId="{08D07F1C-3CBD-4572-9CA4-137E4E64F98C}" sibTransId="{698B6C14-FECF-4345-8320-B9F72FEB1F18}"/>
    <dgm:cxn modelId="{DCA23916-C4BB-4DDF-B9A1-1E4B3F9381E3}" srcId="{AC81E1DD-536E-43FC-90C7-1F306C3CAD54}" destId="{DCC6DC77-7906-4535-B697-1F78C68AB0BC}" srcOrd="1" destOrd="0" parTransId="{3AE90FF2-157E-471E-9271-056F3C1227AF}" sibTransId="{FECE59B6-194A-4AF1-A4B7-84CC05AA7933}"/>
    <dgm:cxn modelId="{16CBEA2A-0B02-4D6C-9E15-2D55FCFD22DF}" srcId="{AC81E1DD-536E-43FC-90C7-1F306C3CAD54}" destId="{6FA1C07B-1BFD-4E8B-A91E-210D5B388130}" srcOrd="0" destOrd="0" parTransId="{79978835-4F58-4584-8B05-EEB1FB7B344A}" sibTransId="{4E36CBF4-1BEE-476B-A1DC-10CF75AA35F1}"/>
    <dgm:cxn modelId="{2520492B-04A1-4EBD-A834-0CD19B8D092D}" type="presOf" srcId="{AC81E1DD-536E-43FC-90C7-1F306C3CAD54}" destId="{94FEBFC6-2042-4D31-8B42-5F7279814B79}" srcOrd="0" destOrd="0" presId="urn:microsoft.com/office/officeart/2005/8/layout/vList2"/>
    <dgm:cxn modelId="{61584478-240C-420B-B10A-DDAF7BA01EB7}" type="presOf" srcId="{6FA1C07B-1BFD-4E8B-A91E-210D5B388130}" destId="{EB275F69-5DEB-41C7-9DD0-43B18B27F0B4}" srcOrd="0" destOrd="0" presId="urn:microsoft.com/office/officeart/2005/8/layout/vList2"/>
    <dgm:cxn modelId="{ACD03AB0-BB40-41F4-870C-A9F12F97F43F}" type="presOf" srcId="{9515F6E3-F040-44D7-97FB-20157A9BF01D}" destId="{4EFAB37D-DE2F-4811-8049-3DBC0AE2C22D}" srcOrd="0" destOrd="0" presId="urn:microsoft.com/office/officeart/2005/8/layout/vList2"/>
    <dgm:cxn modelId="{1B46A2FA-D815-4758-962B-0ADF60B70F77}" type="presParOf" srcId="{94FEBFC6-2042-4D31-8B42-5F7279814B79}" destId="{EB275F69-5DEB-41C7-9DD0-43B18B27F0B4}" srcOrd="0" destOrd="0" presId="urn:microsoft.com/office/officeart/2005/8/layout/vList2"/>
    <dgm:cxn modelId="{7BCBE88E-9E89-46AF-ACEB-0149AE559C53}" type="presParOf" srcId="{94FEBFC6-2042-4D31-8B42-5F7279814B79}" destId="{B3CDE8A1-82AC-4AE4-9DE0-6F4452180767}" srcOrd="1" destOrd="0" presId="urn:microsoft.com/office/officeart/2005/8/layout/vList2"/>
    <dgm:cxn modelId="{1DE2B69B-F998-45F8-8175-15D200E24149}" type="presParOf" srcId="{94FEBFC6-2042-4D31-8B42-5F7279814B79}" destId="{849E244F-EF8C-4941-B50F-B99B1E37299E}" srcOrd="2" destOrd="0" presId="urn:microsoft.com/office/officeart/2005/8/layout/vList2"/>
    <dgm:cxn modelId="{673D989F-17DE-463D-A99E-057E1A53DF2A}" type="presParOf" srcId="{94FEBFC6-2042-4D31-8B42-5F7279814B79}" destId="{5DE8E89D-F50A-42A9-8C1F-C0B46C4C06A6}" srcOrd="3" destOrd="0" presId="urn:microsoft.com/office/officeart/2005/8/layout/vList2"/>
    <dgm:cxn modelId="{BF339A64-C887-447B-8EFB-018EEA15789B}" type="presParOf" srcId="{94FEBFC6-2042-4D31-8B42-5F7279814B79}" destId="{4EFAB37D-DE2F-4811-8049-3DBC0AE2C2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7B06D-BC98-4F8D-B39B-DF0D969D73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F2E0BD1-84F7-429B-B523-B93861A1947B}">
      <dgm:prSet/>
      <dgm:spPr/>
      <dgm:t>
        <a:bodyPr/>
        <a:lstStyle/>
        <a:p>
          <a:r>
            <a:rPr lang="en-GB" dirty="0"/>
            <a:t>Eyewitness accounts reported on the popular fury, irrespective of age or gender</a:t>
          </a:r>
          <a:endParaRPr lang="en-US" dirty="0"/>
        </a:p>
      </dgm:t>
    </dgm:pt>
    <dgm:pt modelId="{87077DD9-6039-4F6D-AD37-7D8EE15A77B1}" type="parTrans" cxnId="{F88B8758-0A4F-4E4C-AAB5-14B10D4087E6}">
      <dgm:prSet/>
      <dgm:spPr/>
      <dgm:t>
        <a:bodyPr/>
        <a:lstStyle/>
        <a:p>
          <a:endParaRPr lang="en-US"/>
        </a:p>
      </dgm:t>
    </dgm:pt>
    <dgm:pt modelId="{0C38CDD5-DCC5-4B29-845F-4979D8CEC39A}" type="sibTrans" cxnId="{F88B8758-0A4F-4E4C-AAB5-14B10D4087E6}">
      <dgm:prSet/>
      <dgm:spPr/>
      <dgm:t>
        <a:bodyPr/>
        <a:lstStyle/>
        <a:p>
          <a:endParaRPr lang="en-US"/>
        </a:p>
      </dgm:t>
    </dgm:pt>
    <dgm:pt modelId="{B6F0B5C4-FEBB-4C5A-B2F8-A3E173152230}">
      <dgm:prSet/>
      <dgm:spPr/>
      <dgm:t>
        <a:bodyPr/>
        <a:lstStyle/>
        <a:p>
          <a:r>
            <a:rPr lang="en-GB" dirty="0"/>
            <a:t>Before the militias arrived</a:t>
          </a:r>
          <a:endParaRPr lang="en-US" dirty="0"/>
        </a:p>
      </dgm:t>
    </dgm:pt>
    <dgm:pt modelId="{552EB215-4BE4-4F1A-B300-009B86D0EBCA}" type="parTrans" cxnId="{5990922C-6F8A-4ABB-B72B-2DA6F1AE3C90}">
      <dgm:prSet/>
      <dgm:spPr/>
      <dgm:t>
        <a:bodyPr/>
        <a:lstStyle/>
        <a:p>
          <a:endParaRPr lang="en-US"/>
        </a:p>
      </dgm:t>
    </dgm:pt>
    <dgm:pt modelId="{D8EF71DF-C816-42E3-A987-43AED5200294}" type="sibTrans" cxnId="{5990922C-6F8A-4ABB-B72B-2DA6F1AE3C90}">
      <dgm:prSet/>
      <dgm:spPr/>
      <dgm:t>
        <a:bodyPr/>
        <a:lstStyle/>
        <a:p>
          <a:endParaRPr lang="en-US"/>
        </a:p>
      </dgm:t>
    </dgm:pt>
    <dgm:pt modelId="{E677A946-487E-421A-AF3A-731B9F208680}">
      <dgm:prSet/>
      <dgm:spPr/>
      <dgm:t>
        <a:bodyPr/>
        <a:lstStyle/>
        <a:p>
          <a:r>
            <a:rPr lang="en-GB" dirty="0"/>
            <a:t>The Welsh, it was said,  fought as Ancient Britons,  who had never been defeated by invaders. </a:t>
          </a:r>
          <a:endParaRPr lang="en-US" dirty="0"/>
        </a:p>
      </dgm:t>
    </dgm:pt>
    <dgm:pt modelId="{FA044E9A-D956-4FCC-A20A-A980229661B8}" type="parTrans" cxnId="{194910FC-CB9A-46BC-9BFF-B31C49DC9205}">
      <dgm:prSet/>
      <dgm:spPr/>
      <dgm:t>
        <a:bodyPr/>
        <a:lstStyle/>
        <a:p>
          <a:endParaRPr lang="en-US"/>
        </a:p>
      </dgm:t>
    </dgm:pt>
    <dgm:pt modelId="{0E0B1881-C185-4434-B8D6-9DF4C8A6DEE4}" type="sibTrans" cxnId="{194910FC-CB9A-46BC-9BFF-B31C49DC9205}">
      <dgm:prSet/>
      <dgm:spPr/>
      <dgm:t>
        <a:bodyPr/>
        <a:lstStyle/>
        <a:p>
          <a:endParaRPr lang="en-US"/>
        </a:p>
      </dgm:t>
    </dgm:pt>
    <dgm:pt modelId="{06A5290A-4762-47DB-B4E7-17131DD980F6}" type="pres">
      <dgm:prSet presAssocID="{B327B06D-BC98-4F8D-B39B-DF0D969D736D}" presName="linear" presStyleCnt="0">
        <dgm:presLayoutVars>
          <dgm:animLvl val="lvl"/>
          <dgm:resizeHandles val="exact"/>
        </dgm:presLayoutVars>
      </dgm:prSet>
      <dgm:spPr/>
    </dgm:pt>
    <dgm:pt modelId="{66ED0F0C-2922-4505-8C4F-0040E56E0012}" type="pres">
      <dgm:prSet presAssocID="{9F2E0BD1-84F7-429B-B523-B93861A1947B}" presName="parentText" presStyleLbl="node1" presStyleIdx="0" presStyleCnt="3">
        <dgm:presLayoutVars>
          <dgm:chMax val="0"/>
          <dgm:bulletEnabled val="1"/>
        </dgm:presLayoutVars>
      </dgm:prSet>
      <dgm:spPr/>
    </dgm:pt>
    <dgm:pt modelId="{5F806AB2-4444-44DA-A958-78E11C4EC588}" type="pres">
      <dgm:prSet presAssocID="{0C38CDD5-DCC5-4B29-845F-4979D8CEC39A}" presName="spacer" presStyleCnt="0"/>
      <dgm:spPr/>
    </dgm:pt>
    <dgm:pt modelId="{043F17FC-BE3F-458E-BF0D-05548EC5CDE3}" type="pres">
      <dgm:prSet presAssocID="{B6F0B5C4-FEBB-4C5A-B2F8-A3E173152230}" presName="parentText" presStyleLbl="node1" presStyleIdx="1" presStyleCnt="3">
        <dgm:presLayoutVars>
          <dgm:chMax val="0"/>
          <dgm:bulletEnabled val="1"/>
        </dgm:presLayoutVars>
      </dgm:prSet>
      <dgm:spPr/>
    </dgm:pt>
    <dgm:pt modelId="{822C0787-7B76-45AA-8D07-7BB4E4E6BC59}" type="pres">
      <dgm:prSet presAssocID="{D8EF71DF-C816-42E3-A987-43AED5200294}" presName="spacer" presStyleCnt="0"/>
      <dgm:spPr/>
    </dgm:pt>
    <dgm:pt modelId="{5CD4AC27-8874-4FD5-A870-2168B303E805}" type="pres">
      <dgm:prSet presAssocID="{E677A946-487E-421A-AF3A-731B9F208680}" presName="parentText" presStyleLbl="node1" presStyleIdx="2" presStyleCnt="3">
        <dgm:presLayoutVars>
          <dgm:chMax val="0"/>
          <dgm:bulletEnabled val="1"/>
        </dgm:presLayoutVars>
      </dgm:prSet>
      <dgm:spPr/>
    </dgm:pt>
  </dgm:ptLst>
  <dgm:cxnLst>
    <dgm:cxn modelId="{8688692B-72E0-4061-9880-C600CA6002C4}" type="presOf" srcId="{9F2E0BD1-84F7-429B-B523-B93861A1947B}" destId="{66ED0F0C-2922-4505-8C4F-0040E56E0012}" srcOrd="0" destOrd="0" presId="urn:microsoft.com/office/officeart/2005/8/layout/vList2"/>
    <dgm:cxn modelId="{5990922C-6F8A-4ABB-B72B-2DA6F1AE3C90}" srcId="{B327B06D-BC98-4F8D-B39B-DF0D969D736D}" destId="{B6F0B5C4-FEBB-4C5A-B2F8-A3E173152230}" srcOrd="1" destOrd="0" parTransId="{552EB215-4BE4-4F1A-B300-009B86D0EBCA}" sibTransId="{D8EF71DF-C816-42E3-A987-43AED5200294}"/>
    <dgm:cxn modelId="{F88B8758-0A4F-4E4C-AAB5-14B10D4087E6}" srcId="{B327B06D-BC98-4F8D-B39B-DF0D969D736D}" destId="{9F2E0BD1-84F7-429B-B523-B93861A1947B}" srcOrd="0" destOrd="0" parTransId="{87077DD9-6039-4F6D-AD37-7D8EE15A77B1}" sibTransId="{0C38CDD5-DCC5-4B29-845F-4979D8CEC39A}"/>
    <dgm:cxn modelId="{00D7568B-5835-4FA7-AB4B-B08EF46CD957}" type="presOf" srcId="{B6F0B5C4-FEBB-4C5A-B2F8-A3E173152230}" destId="{043F17FC-BE3F-458E-BF0D-05548EC5CDE3}" srcOrd="0" destOrd="0" presId="urn:microsoft.com/office/officeart/2005/8/layout/vList2"/>
    <dgm:cxn modelId="{8F28DED2-DA0D-496B-B061-4A44F8059981}" type="presOf" srcId="{B327B06D-BC98-4F8D-B39B-DF0D969D736D}" destId="{06A5290A-4762-47DB-B4E7-17131DD980F6}" srcOrd="0" destOrd="0" presId="urn:microsoft.com/office/officeart/2005/8/layout/vList2"/>
    <dgm:cxn modelId="{76040BEA-14A6-494C-A343-26A94B9FCD5C}" type="presOf" srcId="{E677A946-487E-421A-AF3A-731B9F208680}" destId="{5CD4AC27-8874-4FD5-A870-2168B303E805}" srcOrd="0" destOrd="0" presId="urn:microsoft.com/office/officeart/2005/8/layout/vList2"/>
    <dgm:cxn modelId="{194910FC-CB9A-46BC-9BFF-B31C49DC9205}" srcId="{B327B06D-BC98-4F8D-B39B-DF0D969D736D}" destId="{E677A946-487E-421A-AF3A-731B9F208680}" srcOrd="2" destOrd="0" parTransId="{FA044E9A-D956-4FCC-A20A-A980229661B8}" sibTransId="{0E0B1881-C185-4434-B8D6-9DF4C8A6DEE4}"/>
    <dgm:cxn modelId="{935E8851-EA71-48E2-88A6-D9CE56E3BDEC}" type="presParOf" srcId="{06A5290A-4762-47DB-B4E7-17131DD980F6}" destId="{66ED0F0C-2922-4505-8C4F-0040E56E0012}" srcOrd="0" destOrd="0" presId="urn:microsoft.com/office/officeart/2005/8/layout/vList2"/>
    <dgm:cxn modelId="{04F93720-98C7-4E28-896F-19A677C4CC1B}" type="presParOf" srcId="{06A5290A-4762-47DB-B4E7-17131DD980F6}" destId="{5F806AB2-4444-44DA-A958-78E11C4EC588}" srcOrd="1" destOrd="0" presId="urn:microsoft.com/office/officeart/2005/8/layout/vList2"/>
    <dgm:cxn modelId="{1CC307EA-D38F-4090-8B55-88902E9B8D11}" type="presParOf" srcId="{06A5290A-4762-47DB-B4E7-17131DD980F6}" destId="{043F17FC-BE3F-458E-BF0D-05548EC5CDE3}" srcOrd="2" destOrd="0" presId="urn:microsoft.com/office/officeart/2005/8/layout/vList2"/>
    <dgm:cxn modelId="{A6BEDD92-7797-49FD-9463-8F106E9FD0B4}" type="presParOf" srcId="{06A5290A-4762-47DB-B4E7-17131DD980F6}" destId="{822C0787-7B76-45AA-8D07-7BB4E4E6BC59}" srcOrd="3" destOrd="0" presId="urn:microsoft.com/office/officeart/2005/8/layout/vList2"/>
    <dgm:cxn modelId="{9F89AC19-3499-4386-A8A6-6FC199344FCE}" type="presParOf" srcId="{06A5290A-4762-47DB-B4E7-17131DD980F6}" destId="{5CD4AC27-8874-4FD5-A870-2168B303E80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7C869-36DB-48EB-97AD-4D1F52A6337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1E610DD-0207-48C3-AA4B-90BE7DE63201}">
      <dgm:prSet custT="1"/>
      <dgm:spPr/>
      <dgm:t>
        <a:bodyPr/>
        <a:lstStyle/>
        <a:p>
          <a:r>
            <a:rPr lang="en-US" sz="2400" dirty="0"/>
            <a:t>The account of the “Surrender” was presented officially by Cawdor to the Home Secretary, as an orderly, well-managed process from negotiation to the universal laying down of arms. T</a:t>
          </a:r>
          <a:r>
            <a:rPr lang="en-GB" sz="2400" dirty="0"/>
            <a:t>he French surrendered piecemeal and often reluctantly. </a:t>
          </a:r>
          <a:endParaRPr lang="en-US" sz="2400" dirty="0"/>
        </a:p>
      </dgm:t>
    </dgm:pt>
    <dgm:pt modelId="{E122ED78-5E5F-4CC8-9AEC-B032F54BE866}" type="parTrans" cxnId="{FCD6FFE1-E5DD-46BE-909D-78EAF6B458D7}">
      <dgm:prSet/>
      <dgm:spPr/>
      <dgm:t>
        <a:bodyPr/>
        <a:lstStyle/>
        <a:p>
          <a:endParaRPr lang="en-US"/>
        </a:p>
      </dgm:t>
    </dgm:pt>
    <dgm:pt modelId="{96DAE5BC-6F9D-45CD-957D-5D339790636B}" type="sibTrans" cxnId="{FCD6FFE1-E5DD-46BE-909D-78EAF6B458D7}">
      <dgm:prSet/>
      <dgm:spPr/>
      <dgm:t>
        <a:bodyPr/>
        <a:lstStyle/>
        <a:p>
          <a:endParaRPr lang="en-US"/>
        </a:p>
      </dgm:t>
    </dgm:pt>
    <dgm:pt modelId="{122E74C2-E92B-45D5-B5C4-16A46869F393}">
      <dgm:prSet custT="1"/>
      <dgm:spPr/>
      <dgm:t>
        <a:bodyPr/>
        <a:lstStyle/>
        <a:p>
          <a:r>
            <a:rPr lang="en-GB" sz="2800" dirty="0"/>
            <a:t>The position on the 24</a:t>
          </a:r>
          <a:r>
            <a:rPr lang="en-GB" sz="2800" baseline="30000" dirty="0"/>
            <a:t>th</a:t>
          </a:r>
          <a:r>
            <a:rPr lang="en-GB" sz="2800" dirty="0"/>
            <a:t> , was confused, the outcome uncertain and as much in the hands of the peasantry as the military . </a:t>
          </a:r>
          <a:r>
            <a:rPr lang="en-US" sz="2800" dirty="0"/>
            <a:t> </a:t>
          </a:r>
        </a:p>
      </dgm:t>
    </dgm:pt>
    <dgm:pt modelId="{A7C6CC68-55B1-4B73-8DB9-07B02EEC9393}" type="parTrans" cxnId="{5DA6234C-3367-4F66-BCF6-1F58F4E0D799}">
      <dgm:prSet/>
      <dgm:spPr/>
      <dgm:t>
        <a:bodyPr/>
        <a:lstStyle/>
        <a:p>
          <a:endParaRPr lang="en-US"/>
        </a:p>
      </dgm:t>
    </dgm:pt>
    <dgm:pt modelId="{2867ABD4-732F-42CB-8978-0FD14D6C44E5}" type="sibTrans" cxnId="{5DA6234C-3367-4F66-BCF6-1F58F4E0D799}">
      <dgm:prSet/>
      <dgm:spPr/>
      <dgm:t>
        <a:bodyPr/>
        <a:lstStyle/>
        <a:p>
          <a:endParaRPr lang="en-US"/>
        </a:p>
      </dgm:t>
    </dgm:pt>
    <dgm:pt modelId="{8B2A04F2-DC5A-4835-9F47-CE2DDB27E9EE}">
      <dgm:prSet custT="1"/>
      <dgm:spPr/>
      <dgm:t>
        <a:bodyPr/>
        <a:lstStyle/>
        <a:p>
          <a:r>
            <a:rPr lang="en-GB" sz="3200" dirty="0"/>
            <a:t>The accounts of the surrender and the  role of the country people including the women were intricately linked. </a:t>
          </a:r>
          <a:endParaRPr lang="en-US" sz="3200" dirty="0"/>
        </a:p>
      </dgm:t>
    </dgm:pt>
    <dgm:pt modelId="{E0589DF5-5843-435E-B1BA-11492C5F919A}" type="parTrans" cxnId="{73BE079F-0821-436D-BC77-C14CC17D28B6}">
      <dgm:prSet/>
      <dgm:spPr/>
      <dgm:t>
        <a:bodyPr/>
        <a:lstStyle/>
        <a:p>
          <a:endParaRPr lang="en-US"/>
        </a:p>
      </dgm:t>
    </dgm:pt>
    <dgm:pt modelId="{54CC0266-B895-4492-9788-7DACD96FD746}" type="sibTrans" cxnId="{73BE079F-0821-436D-BC77-C14CC17D28B6}">
      <dgm:prSet/>
      <dgm:spPr/>
      <dgm:t>
        <a:bodyPr/>
        <a:lstStyle/>
        <a:p>
          <a:endParaRPr lang="en-US"/>
        </a:p>
      </dgm:t>
    </dgm:pt>
    <dgm:pt modelId="{BF85B80F-04E4-46B8-9726-1420C1081971}" type="pres">
      <dgm:prSet presAssocID="{E037C869-36DB-48EB-97AD-4D1F52A63374}" presName="Name0" presStyleCnt="0">
        <dgm:presLayoutVars>
          <dgm:dir/>
          <dgm:animLvl val="lvl"/>
          <dgm:resizeHandles val="exact"/>
        </dgm:presLayoutVars>
      </dgm:prSet>
      <dgm:spPr/>
    </dgm:pt>
    <dgm:pt modelId="{C14763FC-6FA8-4006-B310-155520AC5131}" type="pres">
      <dgm:prSet presAssocID="{8B2A04F2-DC5A-4835-9F47-CE2DDB27E9EE}" presName="boxAndChildren" presStyleCnt="0"/>
      <dgm:spPr/>
    </dgm:pt>
    <dgm:pt modelId="{CC400A9C-B4D0-4065-9521-418B796A9220}" type="pres">
      <dgm:prSet presAssocID="{8B2A04F2-DC5A-4835-9F47-CE2DDB27E9EE}" presName="parentTextBox" presStyleLbl="node1" presStyleIdx="0" presStyleCnt="3"/>
      <dgm:spPr/>
    </dgm:pt>
    <dgm:pt modelId="{20EB431A-37B7-4939-9792-FEF9E2078EAE}" type="pres">
      <dgm:prSet presAssocID="{2867ABD4-732F-42CB-8978-0FD14D6C44E5}" presName="sp" presStyleCnt="0"/>
      <dgm:spPr/>
    </dgm:pt>
    <dgm:pt modelId="{1A3668D2-FB49-44FA-BDBB-96DB7D407576}" type="pres">
      <dgm:prSet presAssocID="{122E74C2-E92B-45D5-B5C4-16A46869F393}" presName="arrowAndChildren" presStyleCnt="0"/>
      <dgm:spPr/>
    </dgm:pt>
    <dgm:pt modelId="{604B847F-EB4E-413A-A112-C1195A4E9309}" type="pres">
      <dgm:prSet presAssocID="{122E74C2-E92B-45D5-B5C4-16A46869F393}" presName="parentTextArrow" presStyleLbl="node1" presStyleIdx="1" presStyleCnt="3"/>
      <dgm:spPr/>
    </dgm:pt>
    <dgm:pt modelId="{EE445490-D980-4E30-90CD-040C960442EB}" type="pres">
      <dgm:prSet presAssocID="{96DAE5BC-6F9D-45CD-957D-5D339790636B}" presName="sp" presStyleCnt="0"/>
      <dgm:spPr/>
    </dgm:pt>
    <dgm:pt modelId="{CF4CB953-A19E-487B-9A83-3BB8214C715B}" type="pres">
      <dgm:prSet presAssocID="{D1E610DD-0207-48C3-AA4B-90BE7DE63201}" presName="arrowAndChildren" presStyleCnt="0"/>
      <dgm:spPr/>
    </dgm:pt>
    <dgm:pt modelId="{8C47A34B-2487-4B2B-BF25-6E66E1DABCD3}" type="pres">
      <dgm:prSet presAssocID="{D1E610DD-0207-48C3-AA4B-90BE7DE63201}" presName="parentTextArrow" presStyleLbl="node1" presStyleIdx="2" presStyleCnt="3"/>
      <dgm:spPr/>
    </dgm:pt>
  </dgm:ptLst>
  <dgm:cxnLst>
    <dgm:cxn modelId="{F2F32E20-B2E0-4358-A44D-F782D7288429}" type="presOf" srcId="{E037C869-36DB-48EB-97AD-4D1F52A63374}" destId="{BF85B80F-04E4-46B8-9726-1420C1081971}" srcOrd="0" destOrd="0" presId="urn:microsoft.com/office/officeart/2005/8/layout/process4"/>
    <dgm:cxn modelId="{93274B2C-944B-40A8-8194-BCC0CE4CC6E1}" type="presOf" srcId="{8B2A04F2-DC5A-4835-9F47-CE2DDB27E9EE}" destId="{CC400A9C-B4D0-4065-9521-418B796A9220}" srcOrd="0" destOrd="0" presId="urn:microsoft.com/office/officeart/2005/8/layout/process4"/>
    <dgm:cxn modelId="{5DA6234C-3367-4F66-BCF6-1F58F4E0D799}" srcId="{E037C869-36DB-48EB-97AD-4D1F52A63374}" destId="{122E74C2-E92B-45D5-B5C4-16A46869F393}" srcOrd="1" destOrd="0" parTransId="{A7C6CC68-55B1-4B73-8DB9-07B02EEC9393}" sibTransId="{2867ABD4-732F-42CB-8978-0FD14D6C44E5}"/>
    <dgm:cxn modelId="{EE89D66E-D01C-417F-8D49-7A61181D81D9}" type="presOf" srcId="{122E74C2-E92B-45D5-B5C4-16A46869F393}" destId="{604B847F-EB4E-413A-A112-C1195A4E9309}" srcOrd="0" destOrd="0" presId="urn:microsoft.com/office/officeart/2005/8/layout/process4"/>
    <dgm:cxn modelId="{2756C076-153C-4F81-B500-AA53117EE78C}" type="presOf" srcId="{D1E610DD-0207-48C3-AA4B-90BE7DE63201}" destId="{8C47A34B-2487-4B2B-BF25-6E66E1DABCD3}" srcOrd="0" destOrd="0" presId="urn:microsoft.com/office/officeart/2005/8/layout/process4"/>
    <dgm:cxn modelId="{73BE079F-0821-436D-BC77-C14CC17D28B6}" srcId="{E037C869-36DB-48EB-97AD-4D1F52A63374}" destId="{8B2A04F2-DC5A-4835-9F47-CE2DDB27E9EE}" srcOrd="2" destOrd="0" parTransId="{E0589DF5-5843-435E-B1BA-11492C5F919A}" sibTransId="{54CC0266-B895-4492-9788-7DACD96FD746}"/>
    <dgm:cxn modelId="{FCD6FFE1-E5DD-46BE-909D-78EAF6B458D7}" srcId="{E037C869-36DB-48EB-97AD-4D1F52A63374}" destId="{D1E610DD-0207-48C3-AA4B-90BE7DE63201}" srcOrd="0" destOrd="0" parTransId="{E122ED78-5E5F-4CC8-9AEC-B032F54BE866}" sibTransId="{96DAE5BC-6F9D-45CD-957D-5D339790636B}"/>
    <dgm:cxn modelId="{C3D2EE3F-DBAA-4B8B-8962-D8A798967638}" type="presParOf" srcId="{BF85B80F-04E4-46B8-9726-1420C1081971}" destId="{C14763FC-6FA8-4006-B310-155520AC5131}" srcOrd="0" destOrd="0" presId="urn:microsoft.com/office/officeart/2005/8/layout/process4"/>
    <dgm:cxn modelId="{87E4D45D-915E-4E11-B3E8-96825242E49F}" type="presParOf" srcId="{C14763FC-6FA8-4006-B310-155520AC5131}" destId="{CC400A9C-B4D0-4065-9521-418B796A9220}" srcOrd="0" destOrd="0" presId="urn:microsoft.com/office/officeart/2005/8/layout/process4"/>
    <dgm:cxn modelId="{A81DD405-20F0-4EAF-9B06-F746D9D6778E}" type="presParOf" srcId="{BF85B80F-04E4-46B8-9726-1420C1081971}" destId="{20EB431A-37B7-4939-9792-FEF9E2078EAE}" srcOrd="1" destOrd="0" presId="urn:microsoft.com/office/officeart/2005/8/layout/process4"/>
    <dgm:cxn modelId="{DF782BB7-995C-41C5-A986-E7F2434FCF70}" type="presParOf" srcId="{BF85B80F-04E4-46B8-9726-1420C1081971}" destId="{1A3668D2-FB49-44FA-BDBB-96DB7D407576}" srcOrd="2" destOrd="0" presId="urn:microsoft.com/office/officeart/2005/8/layout/process4"/>
    <dgm:cxn modelId="{59D01488-0148-408C-B6F4-F235F8602469}" type="presParOf" srcId="{1A3668D2-FB49-44FA-BDBB-96DB7D407576}" destId="{604B847F-EB4E-413A-A112-C1195A4E9309}" srcOrd="0" destOrd="0" presId="urn:microsoft.com/office/officeart/2005/8/layout/process4"/>
    <dgm:cxn modelId="{AD6D04CB-CE92-45A3-B962-9CD47F02B5DD}" type="presParOf" srcId="{BF85B80F-04E4-46B8-9726-1420C1081971}" destId="{EE445490-D980-4E30-90CD-040C960442EB}" srcOrd="3" destOrd="0" presId="urn:microsoft.com/office/officeart/2005/8/layout/process4"/>
    <dgm:cxn modelId="{79B5AC41-8DD3-49B5-B53C-C85A4CE9B346}" type="presParOf" srcId="{BF85B80F-04E4-46B8-9726-1420C1081971}" destId="{CF4CB953-A19E-487B-9A83-3BB8214C715B}" srcOrd="4" destOrd="0" presId="urn:microsoft.com/office/officeart/2005/8/layout/process4"/>
    <dgm:cxn modelId="{E47C8871-C12A-4324-8E20-3DFD686CC156}" type="presParOf" srcId="{CF4CB953-A19E-487B-9A83-3BB8214C715B}" destId="{8C47A34B-2487-4B2B-BF25-6E66E1DABC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0E3F0-1719-4776-B8A1-EF6E1E597A3B}" type="doc">
      <dgm:prSet loTypeId="urn:microsoft.com/office/officeart/2016/7/layout/BasicProcessNew" loCatId="process" qsTypeId="urn:microsoft.com/office/officeart/2005/8/quickstyle/simple1" qsCatId="simple" csTypeId="urn:microsoft.com/office/officeart/2005/8/colors/colorful2" csCatId="colorful"/>
      <dgm:spPr/>
      <dgm:t>
        <a:bodyPr/>
        <a:lstStyle/>
        <a:p>
          <a:endParaRPr lang="en-US"/>
        </a:p>
      </dgm:t>
    </dgm:pt>
    <dgm:pt modelId="{EE61E06B-97A6-4598-8329-52D119D1F5A0}">
      <dgm:prSet/>
      <dgm:spPr/>
      <dgm:t>
        <a:bodyPr/>
        <a:lstStyle/>
        <a:p>
          <a:r>
            <a:rPr lang="en-GB"/>
            <a:t>The details at this embryonic stage are:</a:t>
          </a:r>
          <a:endParaRPr lang="en-US"/>
        </a:p>
      </dgm:t>
    </dgm:pt>
    <dgm:pt modelId="{81EAA01B-7458-4D43-8C1C-049303609510}" type="parTrans" cxnId="{DBAE057F-AAD0-40D6-A57E-F138F93DC42E}">
      <dgm:prSet/>
      <dgm:spPr/>
      <dgm:t>
        <a:bodyPr/>
        <a:lstStyle/>
        <a:p>
          <a:endParaRPr lang="en-US"/>
        </a:p>
      </dgm:t>
    </dgm:pt>
    <dgm:pt modelId="{FD04A939-96F0-4E0B-8A5F-5D24CA6067B7}" type="sibTrans" cxnId="{DBAE057F-AAD0-40D6-A57E-F138F93DC42E}">
      <dgm:prSet/>
      <dgm:spPr/>
      <dgm:t>
        <a:bodyPr/>
        <a:lstStyle/>
        <a:p>
          <a:endParaRPr lang="en-US"/>
        </a:p>
      </dgm:t>
    </dgm:pt>
    <dgm:pt modelId="{0AF262EF-4487-4339-A89E-D089471A39B6}">
      <dgm:prSet/>
      <dgm:spPr/>
      <dgm:t>
        <a:bodyPr/>
        <a:lstStyle/>
        <a:p>
          <a:r>
            <a:rPr lang="en-GB"/>
            <a:t>the story comes from the neighbourhood itself,</a:t>
          </a:r>
          <a:endParaRPr lang="en-US"/>
        </a:p>
      </dgm:t>
    </dgm:pt>
    <dgm:pt modelId="{C8A62E57-9131-44FD-A936-F02D6C88A7B2}" type="parTrans" cxnId="{22CB8676-00EF-4080-9257-4307CF8CEAC7}">
      <dgm:prSet/>
      <dgm:spPr/>
      <dgm:t>
        <a:bodyPr/>
        <a:lstStyle/>
        <a:p>
          <a:endParaRPr lang="en-US"/>
        </a:p>
      </dgm:t>
    </dgm:pt>
    <dgm:pt modelId="{AF090F26-5D74-4A2D-95F5-52B664C2CD83}" type="sibTrans" cxnId="{22CB8676-00EF-4080-9257-4307CF8CEAC7}">
      <dgm:prSet/>
      <dgm:spPr/>
      <dgm:t>
        <a:bodyPr/>
        <a:lstStyle/>
        <a:p>
          <a:endParaRPr lang="en-US"/>
        </a:p>
      </dgm:t>
    </dgm:pt>
    <dgm:pt modelId="{1CAF9199-C40F-4850-9A24-A2E0DE1E0849}">
      <dgm:prSet/>
      <dgm:spPr/>
      <dgm:t>
        <a:bodyPr/>
        <a:lstStyle/>
        <a:p>
          <a:r>
            <a:rPr lang="en-GB"/>
            <a:t>the act is of ‘curiosity’ not valour and is performed by a woman, an ‘old woman’, </a:t>
          </a:r>
          <a:endParaRPr lang="en-US"/>
        </a:p>
      </dgm:t>
    </dgm:pt>
    <dgm:pt modelId="{2659090B-1488-46CD-9391-82E460D0C085}" type="parTrans" cxnId="{218BADA9-6607-426C-A128-8F61D3EF47EF}">
      <dgm:prSet/>
      <dgm:spPr/>
      <dgm:t>
        <a:bodyPr/>
        <a:lstStyle/>
        <a:p>
          <a:endParaRPr lang="en-US"/>
        </a:p>
      </dgm:t>
    </dgm:pt>
    <dgm:pt modelId="{8E4EC60F-4664-4993-ABE4-473BC95143F1}" type="sibTrans" cxnId="{218BADA9-6607-426C-A128-8F61D3EF47EF}">
      <dgm:prSet/>
      <dgm:spPr/>
      <dgm:t>
        <a:bodyPr/>
        <a:lstStyle/>
        <a:p>
          <a:endParaRPr lang="en-US"/>
        </a:p>
      </dgm:t>
    </dgm:pt>
    <dgm:pt modelId="{3F090B2E-536A-4580-8B0E-C5B700A706B2}">
      <dgm:prSet/>
      <dgm:spPr/>
      <dgm:t>
        <a:bodyPr/>
        <a:lstStyle/>
        <a:p>
          <a:r>
            <a:rPr lang="en-GB"/>
            <a:t>the woman had come from Fishguard town, </a:t>
          </a:r>
          <a:endParaRPr lang="en-US"/>
        </a:p>
      </dgm:t>
    </dgm:pt>
    <dgm:pt modelId="{9817F287-F378-4E42-8E4A-DDF8F7DF361D}" type="parTrans" cxnId="{E3985D1F-A9D9-43CB-8F41-CF96BB0FC2D8}">
      <dgm:prSet/>
      <dgm:spPr/>
      <dgm:t>
        <a:bodyPr/>
        <a:lstStyle/>
        <a:p>
          <a:endParaRPr lang="en-US"/>
        </a:p>
      </dgm:t>
    </dgm:pt>
    <dgm:pt modelId="{4F859AC0-54DA-4746-A11B-B1D3CB091782}" type="sibTrans" cxnId="{E3985D1F-A9D9-43CB-8F41-CF96BB0FC2D8}">
      <dgm:prSet/>
      <dgm:spPr/>
      <dgm:t>
        <a:bodyPr/>
        <a:lstStyle/>
        <a:p>
          <a:endParaRPr lang="en-US"/>
        </a:p>
      </dgm:t>
    </dgm:pt>
    <dgm:pt modelId="{1C0BE611-EE90-4DC8-8509-C6286E3D73C6}">
      <dgm:prSet/>
      <dgm:spPr/>
      <dgm:t>
        <a:bodyPr/>
        <a:lstStyle/>
        <a:p>
          <a:r>
            <a:rPr lang="en-GB" b="1"/>
            <a:t>she had captured a French soldier on her own without any male or military assistance of any kind</a:t>
          </a:r>
          <a:r>
            <a:rPr lang="en-GB"/>
            <a:t>. </a:t>
          </a:r>
          <a:endParaRPr lang="en-US"/>
        </a:p>
      </dgm:t>
    </dgm:pt>
    <dgm:pt modelId="{6DBE8BC0-4D88-49DA-9308-4DB17D740719}" type="parTrans" cxnId="{8F0FFD1C-A526-4CC7-9DEA-27A4E889274D}">
      <dgm:prSet/>
      <dgm:spPr/>
      <dgm:t>
        <a:bodyPr/>
        <a:lstStyle/>
        <a:p>
          <a:endParaRPr lang="en-US"/>
        </a:p>
      </dgm:t>
    </dgm:pt>
    <dgm:pt modelId="{B63ACFDC-D76B-4546-870F-1A9560CCD70C}" type="sibTrans" cxnId="{8F0FFD1C-A526-4CC7-9DEA-27A4E889274D}">
      <dgm:prSet/>
      <dgm:spPr/>
      <dgm:t>
        <a:bodyPr/>
        <a:lstStyle/>
        <a:p>
          <a:endParaRPr lang="en-US"/>
        </a:p>
      </dgm:t>
    </dgm:pt>
    <dgm:pt modelId="{AA2D3B82-71B9-4D67-973A-3B76E8D20FF8}" type="pres">
      <dgm:prSet presAssocID="{DB30E3F0-1719-4776-B8A1-EF6E1E597A3B}" presName="Name0" presStyleCnt="0">
        <dgm:presLayoutVars>
          <dgm:dir/>
          <dgm:resizeHandles val="exact"/>
        </dgm:presLayoutVars>
      </dgm:prSet>
      <dgm:spPr/>
    </dgm:pt>
    <dgm:pt modelId="{52BAC0F5-825E-45AE-A7EA-1EE14D39A557}" type="pres">
      <dgm:prSet presAssocID="{EE61E06B-97A6-4598-8329-52D119D1F5A0}" presName="node" presStyleLbl="node1" presStyleIdx="0" presStyleCnt="1">
        <dgm:presLayoutVars>
          <dgm:bulletEnabled val="1"/>
        </dgm:presLayoutVars>
      </dgm:prSet>
      <dgm:spPr/>
    </dgm:pt>
  </dgm:ptLst>
  <dgm:cxnLst>
    <dgm:cxn modelId="{74A77611-853E-4C19-8F89-720B70C54D3D}" type="presOf" srcId="{DB30E3F0-1719-4776-B8A1-EF6E1E597A3B}" destId="{AA2D3B82-71B9-4D67-973A-3B76E8D20FF8}" srcOrd="0" destOrd="0" presId="urn:microsoft.com/office/officeart/2016/7/layout/BasicProcessNew"/>
    <dgm:cxn modelId="{8F0FFD1C-A526-4CC7-9DEA-27A4E889274D}" srcId="{EE61E06B-97A6-4598-8329-52D119D1F5A0}" destId="{1C0BE611-EE90-4DC8-8509-C6286E3D73C6}" srcOrd="3" destOrd="0" parTransId="{6DBE8BC0-4D88-49DA-9308-4DB17D740719}" sibTransId="{B63ACFDC-D76B-4546-870F-1A9560CCD70C}"/>
    <dgm:cxn modelId="{E3985D1F-A9D9-43CB-8F41-CF96BB0FC2D8}" srcId="{EE61E06B-97A6-4598-8329-52D119D1F5A0}" destId="{3F090B2E-536A-4580-8B0E-C5B700A706B2}" srcOrd="2" destOrd="0" parTransId="{9817F287-F378-4E42-8E4A-DDF8F7DF361D}" sibTransId="{4F859AC0-54DA-4746-A11B-B1D3CB091782}"/>
    <dgm:cxn modelId="{A1203B63-8019-4A44-B1F8-66D355476356}" type="presOf" srcId="{1CAF9199-C40F-4850-9A24-A2E0DE1E0849}" destId="{52BAC0F5-825E-45AE-A7EA-1EE14D39A557}" srcOrd="0" destOrd="2" presId="urn:microsoft.com/office/officeart/2016/7/layout/BasicProcessNew"/>
    <dgm:cxn modelId="{0329E345-2390-4371-98F4-02A80CF3D4DC}" type="presOf" srcId="{1C0BE611-EE90-4DC8-8509-C6286E3D73C6}" destId="{52BAC0F5-825E-45AE-A7EA-1EE14D39A557}" srcOrd="0" destOrd="4" presId="urn:microsoft.com/office/officeart/2016/7/layout/BasicProcessNew"/>
    <dgm:cxn modelId="{22CB8676-00EF-4080-9257-4307CF8CEAC7}" srcId="{EE61E06B-97A6-4598-8329-52D119D1F5A0}" destId="{0AF262EF-4487-4339-A89E-D089471A39B6}" srcOrd="0" destOrd="0" parTransId="{C8A62E57-9131-44FD-A936-F02D6C88A7B2}" sibTransId="{AF090F26-5D74-4A2D-95F5-52B664C2CD83}"/>
    <dgm:cxn modelId="{029F3B59-DEE4-40DE-AC05-3C7CED94D032}" type="presOf" srcId="{3F090B2E-536A-4580-8B0E-C5B700A706B2}" destId="{52BAC0F5-825E-45AE-A7EA-1EE14D39A557}" srcOrd="0" destOrd="3" presId="urn:microsoft.com/office/officeart/2016/7/layout/BasicProcessNew"/>
    <dgm:cxn modelId="{DBAE057F-AAD0-40D6-A57E-F138F93DC42E}" srcId="{DB30E3F0-1719-4776-B8A1-EF6E1E597A3B}" destId="{EE61E06B-97A6-4598-8329-52D119D1F5A0}" srcOrd="0" destOrd="0" parTransId="{81EAA01B-7458-4D43-8C1C-049303609510}" sibTransId="{FD04A939-96F0-4E0B-8A5F-5D24CA6067B7}"/>
    <dgm:cxn modelId="{218BADA9-6607-426C-A128-8F61D3EF47EF}" srcId="{EE61E06B-97A6-4598-8329-52D119D1F5A0}" destId="{1CAF9199-C40F-4850-9A24-A2E0DE1E0849}" srcOrd="1" destOrd="0" parTransId="{2659090B-1488-46CD-9391-82E460D0C085}" sibTransId="{8E4EC60F-4664-4993-ABE4-473BC95143F1}"/>
    <dgm:cxn modelId="{E0ABA2BD-6D8A-41B0-A00F-FCC3B8FDC57A}" type="presOf" srcId="{0AF262EF-4487-4339-A89E-D089471A39B6}" destId="{52BAC0F5-825E-45AE-A7EA-1EE14D39A557}" srcOrd="0" destOrd="1" presId="urn:microsoft.com/office/officeart/2016/7/layout/BasicProcessNew"/>
    <dgm:cxn modelId="{5954FBBE-4AF4-403E-BF88-B0909D4BEACE}" type="presOf" srcId="{EE61E06B-97A6-4598-8329-52D119D1F5A0}" destId="{52BAC0F5-825E-45AE-A7EA-1EE14D39A557}" srcOrd="0" destOrd="0" presId="urn:microsoft.com/office/officeart/2016/7/layout/BasicProcessNew"/>
    <dgm:cxn modelId="{6C6FAFC4-8E8B-43C6-A7A2-EF96B1D87AC5}" type="presParOf" srcId="{AA2D3B82-71B9-4D67-973A-3B76E8D20FF8}" destId="{52BAC0F5-825E-45AE-A7EA-1EE14D39A557}"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C1367D-7DB5-4FCC-AE3D-9A3216A6056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96B48B-36FB-4A53-8403-E3C1DDCB257D}">
      <dgm:prSet/>
      <dgm:spPr/>
      <dgm:t>
        <a:bodyPr/>
        <a:lstStyle/>
        <a:p>
          <a:r>
            <a:rPr lang="en-GB"/>
            <a:t>The other features of the story </a:t>
          </a:r>
          <a:endParaRPr lang="en-US"/>
        </a:p>
      </dgm:t>
    </dgm:pt>
    <dgm:pt modelId="{8476841C-29D8-4AFB-B11A-4CCF6006C9C6}" type="parTrans" cxnId="{26A4666A-9166-4F16-A398-ED420D164F57}">
      <dgm:prSet/>
      <dgm:spPr/>
      <dgm:t>
        <a:bodyPr/>
        <a:lstStyle/>
        <a:p>
          <a:endParaRPr lang="en-US"/>
        </a:p>
      </dgm:t>
    </dgm:pt>
    <dgm:pt modelId="{38CAA8A5-B69B-4E32-A0C2-8DB2EEA0B77F}" type="sibTrans" cxnId="{26A4666A-9166-4F16-A398-ED420D164F57}">
      <dgm:prSet/>
      <dgm:spPr/>
      <dgm:t>
        <a:bodyPr/>
        <a:lstStyle/>
        <a:p>
          <a:endParaRPr lang="en-US"/>
        </a:p>
      </dgm:t>
    </dgm:pt>
    <dgm:pt modelId="{212D10B1-68AB-4A04-B751-1D9B6C88836E}">
      <dgm:prSet/>
      <dgm:spPr/>
      <dgm:t>
        <a:bodyPr/>
        <a:lstStyle/>
        <a:p>
          <a:r>
            <a:rPr lang="en-GB"/>
            <a:t>the she-cobbler, </a:t>
          </a:r>
          <a:endParaRPr lang="en-US"/>
        </a:p>
      </dgm:t>
    </dgm:pt>
    <dgm:pt modelId="{924052C3-C762-4962-BAD2-2813B52FEA3F}" type="parTrans" cxnId="{B77D166B-3071-40E4-933F-3030BF5E9A8F}">
      <dgm:prSet/>
      <dgm:spPr/>
      <dgm:t>
        <a:bodyPr/>
        <a:lstStyle/>
        <a:p>
          <a:endParaRPr lang="en-US"/>
        </a:p>
      </dgm:t>
    </dgm:pt>
    <dgm:pt modelId="{18004B6E-EC23-45F7-AF78-3A45563FF5F5}" type="sibTrans" cxnId="{B77D166B-3071-40E4-933F-3030BF5E9A8F}">
      <dgm:prSet/>
      <dgm:spPr/>
      <dgm:t>
        <a:bodyPr/>
        <a:lstStyle/>
        <a:p>
          <a:endParaRPr lang="en-US"/>
        </a:p>
      </dgm:t>
    </dgm:pt>
    <dgm:pt modelId="{1A7ED2BC-0F6F-46BD-BA05-FFE5262F4FA2}">
      <dgm:prSet/>
      <dgm:spPr/>
      <dgm:t>
        <a:bodyPr/>
        <a:lstStyle/>
        <a:p>
          <a:r>
            <a:rPr lang="en-GB"/>
            <a:t>her great strength and size, </a:t>
          </a:r>
          <a:endParaRPr lang="en-US"/>
        </a:p>
      </dgm:t>
    </dgm:pt>
    <dgm:pt modelId="{A088B0CE-7D0C-41F4-8ED9-743911294BE0}" type="parTrans" cxnId="{37F51329-9016-4852-881F-FBB31BA4F974}">
      <dgm:prSet/>
      <dgm:spPr/>
      <dgm:t>
        <a:bodyPr/>
        <a:lstStyle/>
        <a:p>
          <a:endParaRPr lang="en-US"/>
        </a:p>
      </dgm:t>
    </dgm:pt>
    <dgm:pt modelId="{6A77BB1F-C641-4EEF-88B1-3C259CC53330}" type="sibTrans" cxnId="{37F51329-9016-4852-881F-FBB31BA4F974}">
      <dgm:prSet/>
      <dgm:spPr/>
      <dgm:t>
        <a:bodyPr/>
        <a:lstStyle/>
        <a:p>
          <a:endParaRPr lang="en-US"/>
        </a:p>
      </dgm:t>
    </dgm:pt>
    <dgm:pt modelId="{E7BD71A7-ED77-42C5-BF35-421F89A1465D}">
      <dgm:prSet/>
      <dgm:spPr/>
      <dgm:t>
        <a:bodyPr/>
        <a:lstStyle/>
        <a:p>
          <a:r>
            <a:rPr lang="en-GB"/>
            <a:t>the pitchfork, </a:t>
          </a:r>
          <a:endParaRPr lang="en-US"/>
        </a:p>
      </dgm:t>
    </dgm:pt>
    <dgm:pt modelId="{C1AF70C5-B456-4610-AE39-C4D01DC19AF0}" type="parTrans" cxnId="{454DAF8A-68DD-41DE-B39B-ECABEFEA55F6}">
      <dgm:prSet/>
      <dgm:spPr/>
      <dgm:t>
        <a:bodyPr/>
        <a:lstStyle/>
        <a:p>
          <a:endParaRPr lang="en-US"/>
        </a:p>
      </dgm:t>
    </dgm:pt>
    <dgm:pt modelId="{B5262CE6-1392-45F3-BF86-6CD7465D8A60}" type="sibTrans" cxnId="{454DAF8A-68DD-41DE-B39B-ECABEFEA55F6}">
      <dgm:prSet/>
      <dgm:spPr/>
      <dgm:t>
        <a:bodyPr/>
        <a:lstStyle/>
        <a:p>
          <a:endParaRPr lang="en-US"/>
        </a:p>
      </dgm:t>
    </dgm:pt>
    <dgm:pt modelId="{A4670FE2-58F1-41E9-B881-9287F17D253C}">
      <dgm:prSet/>
      <dgm:spPr/>
      <dgm:t>
        <a:bodyPr/>
        <a:lstStyle/>
        <a:p>
          <a:r>
            <a:rPr lang="en-GB"/>
            <a:t>the liking for beer and liquor,</a:t>
          </a:r>
          <a:endParaRPr lang="en-US"/>
        </a:p>
      </dgm:t>
    </dgm:pt>
    <dgm:pt modelId="{52C6F728-A121-49E6-A38A-8209BB418A27}" type="parTrans" cxnId="{1C6BCD83-F611-4477-9289-3C74BF20EEE0}">
      <dgm:prSet/>
      <dgm:spPr/>
      <dgm:t>
        <a:bodyPr/>
        <a:lstStyle/>
        <a:p>
          <a:endParaRPr lang="en-US"/>
        </a:p>
      </dgm:t>
    </dgm:pt>
    <dgm:pt modelId="{0A63E632-7D16-4131-87B7-C76C6F59606B}" type="sibTrans" cxnId="{1C6BCD83-F611-4477-9289-3C74BF20EEE0}">
      <dgm:prSet/>
      <dgm:spPr/>
      <dgm:t>
        <a:bodyPr/>
        <a:lstStyle/>
        <a:p>
          <a:endParaRPr lang="en-US"/>
        </a:p>
      </dgm:t>
    </dgm:pt>
    <dgm:pt modelId="{986E17DD-29F5-48A0-BC58-A5EB900726FB}">
      <dgm:prSet/>
      <dgm:spPr/>
      <dgm:t>
        <a:bodyPr/>
        <a:lstStyle/>
        <a:p>
          <a:r>
            <a:rPr lang="en-GB"/>
            <a:t>the inflated number of prisoners captured </a:t>
          </a:r>
          <a:endParaRPr lang="en-US"/>
        </a:p>
      </dgm:t>
    </dgm:pt>
    <dgm:pt modelId="{E17FEC9A-C3FF-48F2-BADC-B5813B028831}" type="parTrans" cxnId="{5EB01914-EA8A-47F0-9BF9-FBAE34A7E61A}">
      <dgm:prSet/>
      <dgm:spPr/>
      <dgm:t>
        <a:bodyPr/>
        <a:lstStyle/>
        <a:p>
          <a:endParaRPr lang="en-US"/>
        </a:p>
      </dgm:t>
    </dgm:pt>
    <dgm:pt modelId="{C6AA924D-9799-4B52-85AE-4C5CC51B74FB}" type="sibTrans" cxnId="{5EB01914-EA8A-47F0-9BF9-FBAE34A7E61A}">
      <dgm:prSet/>
      <dgm:spPr/>
      <dgm:t>
        <a:bodyPr/>
        <a:lstStyle/>
        <a:p>
          <a:endParaRPr lang="en-US"/>
        </a:p>
      </dgm:t>
    </dgm:pt>
    <dgm:pt modelId="{24FE5B49-4A4B-4454-B9BF-771A183EE453}">
      <dgm:prSet/>
      <dgm:spPr/>
      <dgm:t>
        <a:bodyPr/>
        <a:lstStyle/>
        <a:p>
          <a:r>
            <a:rPr lang="en-GB" b="1"/>
            <a:t>were all to be added later. </a:t>
          </a:r>
          <a:endParaRPr lang="en-US"/>
        </a:p>
      </dgm:t>
    </dgm:pt>
    <dgm:pt modelId="{615FE7FE-4E6E-4C79-B898-93CA28A105CA}" type="parTrans" cxnId="{B4790671-3023-4CE1-91D3-09B464D9D73E}">
      <dgm:prSet/>
      <dgm:spPr/>
      <dgm:t>
        <a:bodyPr/>
        <a:lstStyle/>
        <a:p>
          <a:endParaRPr lang="en-US"/>
        </a:p>
      </dgm:t>
    </dgm:pt>
    <dgm:pt modelId="{7B2737C8-259B-4950-AB17-94B896CCB3AE}" type="sibTrans" cxnId="{B4790671-3023-4CE1-91D3-09B464D9D73E}">
      <dgm:prSet/>
      <dgm:spPr/>
      <dgm:t>
        <a:bodyPr/>
        <a:lstStyle/>
        <a:p>
          <a:endParaRPr lang="en-US"/>
        </a:p>
      </dgm:t>
    </dgm:pt>
    <dgm:pt modelId="{9299D373-0D13-4B1D-9BB3-CFDBE5C2B107}" type="pres">
      <dgm:prSet presAssocID="{53C1367D-7DB5-4FCC-AE3D-9A3216A6056F}" presName="linear" presStyleCnt="0">
        <dgm:presLayoutVars>
          <dgm:animLvl val="lvl"/>
          <dgm:resizeHandles val="exact"/>
        </dgm:presLayoutVars>
      </dgm:prSet>
      <dgm:spPr/>
    </dgm:pt>
    <dgm:pt modelId="{BF5A5C56-4B5B-46F6-8173-F68D7E5AA705}" type="pres">
      <dgm:prSet presAssocID="{D896B48B-36FB-4A53-8403-E3C1DDCB257D}" presName="parentText" presStyleLbl="node1" presStyleIdx="0" presStyleCnt="1">
        <dgm:presLayoutVars>
          <dgm:chMax val="0"/>
          <dgm:bulletEnabled val="1"/>
        </dgm:presLayoutVars>
      </dgm:prSet>
      <dgm:spPr/>
    </dgm:pt>
    <dgm:pt modelId="{F16C139F-B114-4415-8788-ADCC1B95DD17}" type="pres">
      <dgm:prSet presAssocID="{D896B48B-36FB-4A53-8403-E3C1DDCB257D}" presName="childText" presStyleLbl="revTx" presStyleIdx="0" presStyleCnt="1">
        <dgm:presLayoutVars>
          <dgm:bulletEnabled val="1"/>
        </dgm:presLayoutVars>
      </dgm:prSet>
      <dgm:spPr/>
    </dgm:pt>
  </dgm:ptLst>
  <dgm:cxnLst>
    <dgm:cxn modelId="{5EB01914-EA8A-47F0-9BF9-FBAE34A7E61A}" srcId="{D896B48B-36FB-4A53-8403-E3C1DDCB257D}" destId="{986E17DD-29F5-48A0-BC58-A5EB900726FB}" srcOrd="4" destOrd="0" parTransId="{E17FEC9A-C3FF-48F2-BADC-B5813B028831}" sibTransId="{C6AA924D-9799-4B52-85AE-4C5CC51B74FB}"/>
    <dgm:cxn modelId="{F05EE91A-C10D-45DC-A3E3-57D084465AA0}" type="presOf" srcId="{1A7ED2BC-0F6F-46BD-BA05-FFE5262F4FA2}" destId="{F16C139F-B114-4415-8788-ADCC1B95DD17}" srcOrd="0" destOrd="1" presId="urn:microsoft.com/office/officeart/2005/8/layout/vList2"/>
    <dgm:cxn modelId="{37F51329-9016-4852-881F-FBB31BA4F974}" srcId="{D896B48B-36FB-4A53-8403-E3C1DDCB257D}" destId="{1A7ED2BC-0F6F-46BD-BA05-FFE5262F4FA2}" srcOrd="1" destOrd="0" parTransId="{A088B0CE-7D0C-41F4-8ED9-743911294BE0}" sibTransId="{6A77BB1F-C641-4EEF-88B1-3C259CC53330}"/>
    <dgm:cxn modelId="{86BB1F42-C870-49DE-B67D-05F034E51C06}" type="presOf" srcId="{E7BD71A7-ED77-42C5-BF35-421F89A1465D}" destId="{F16C139F-B114-4415-8788-ADCC1B95DD17}" srcOrd="0" destOrd="2" presId="urn:microsoft.com/office/officeart/2005/8/layout/vList2"/>
    <dgm:cxn modelId="{26A4666A-9166-4F16-A398-ED420D164F57}" srcId="{53C1367D-7DB5-4FCC-AE3D-9A3216A6056F}" destId="{D896B48B-36FB-4A53-8403-E3C1DDCB257D}" srcOrd="0" destOrd="0" parTransId="{8476841C-29D8-4AFB-B11A-4CCF6006C9C6}" sibTransId="{38CAA8A5-B69B-4E32-A0C2-8DB2EEA0B77F}"/>
    <dgm:cxn modelId="{B77D166B-3071-40E4-933F-3030BF5E9A8F}" srcId="{D896B48B-36FB-4A53-8403-E3C1DDCB257D}" destId="{212D10B1-68AB-4A04-B751-1D9B6C88836E}" srcOrd="0" destOrd="0" parTransId="{924052C3-C762-4962-BAD2-2813B52FEA3F}" sibTransId="{18004B6E-EC23-45F7-AF78-3A45563FF5F5}"/>
    <dgm:cxn modelId="{B4790671-3023-4CE1-91D3-09B464D9D73E}" srcId="{D896B48B-36FB-4A53-8403-E3C1DDCB257D}" destId="{24FE5B49-4A4B-4454-B9BF-771A183EE453}" srcOrd="5" destOrd="0" parTransId="{615FE7FE-4E6E-4C79-B898-93CA28A105CA}" sibTransId="{7B2737C8-259B-4950-AB17-94B896CCB3AE}"/>
    <dgm:cxn modelId="{07C1F452-5BC3-462A-A8BA-BAEC81090B24}" type="presOf" srcId="{A4670FE2-58F1-41E9-B881-9287F17D253C}" destId="{F16C139F-B114-4415-8788-ADCC1B95DD17}" srcOrd="0" destOrd="3" presId="urn:microsoft.com/office/officeart/2005/8/layout/vList2"/>
    <dgm:cxn modelId="{1C6BCD83-F611-4477-9289-3C74BF20EEE0}" srcId="{D896B48B-36FB-4A53-8403-E3C1DDCB257D}" destId="{A4670FE2-58F1-41E9-B881-9287F17D253C}" srcOrd="3" destOrd="0" parTransId="{52C6F728-A121-49E6-A38A-8209BB418A27}" sibTransId="{0A63E632-7D16-4131-87B7-C76C6F59606B}"/>
    <dgm:cxn modelId="{454DAF8A-68DD-41DE-B39B-ECABEFEA55F6}" srcId="{D896B48B-36FB-4A53-8403-E3C1DDCB257D}" destId="{E7BD71A7-ED77-42C5-BF35-421F89A1465D}" srcOrd="2" destOrd="0" parTransId="{C1AF70C5-B456-4610-AE39-C4D01DC19AF0}" sibTransId="{B5262CE6-1392-45F3-BF86-6CD7465D8A60}"/>
    <dgm:cxn modelId="{7644338D-6C55-4AFE-9AA8-3DC349F78DE0}" type="presOf" srcId="{53C1367D-7DB5-4FCC-AE3D-9A3216A6056F}" destId="{9299D373-0D13-4B1D-9BB3-CFDBE5C2B107}" srcOrd="0" destOrd="0" presId="urn:microsoft.com/office/officeart/2005/8/layout/vList2"/>
    <dgm:cxn modelId="{C2904BA0-8A37-4391-8CE7-F4BE03623F8E}" type="presOf" srcId="{212D10B1-68AB-4A04-B751-1D9B6C88836E}" destId="{F16C139F-B114-4415-8788-ADCC1B95DD17}" srcOrd="0" destOrd="0" presId="urn:microsoft.com/office/officeart/2005/8/layout/vList2"/>
    <dgm:cxn modelId="{529DB4B1-22A1-4B26-8178-419AE5FDEEA7}" type="presOf" srcId="{D896B48B-36FB-4A53-8403-E3C1DDCB257D}" destId="{BF5A5C56-4B5B-46F6-8173-F68D7E5AA705}" srcOrd="0" destOrd="0" presId="urn:microsoft.com/office/officeart/2005/8/layout/vList2"/>
    <dgm:cxn modelId="{07415EDF-01BD-4A01-9F38-9B7958D26804}" type="presOf" srcId="{24FE5B49-4A4B-4454-B9BF-771A183EE453}" destId="{F16C139F-B114-4415-8788-ADCC1B95DD17}" srcOrd="0" destOrd="5" presId="urn:microsoft.com/office/officeart/2005/8/layout/vList2"/>
    <dgm:cxn modelId="{7A04B9F8-0811-4DD3-B06A-A45FE42AE05F}" type="presOf" srcId="{986E17DD-29F5-48A0-BC58-A5EB900726FB}" destId="{F16C139F-B114-4415-8788-ADCC1B95DD17}" srcOrd="0" destOrd="4" presId="urn:microsoft.com/office/officeart/2005/8/layout/vList2"/>
    <dgm:cxn modelId="{575BB286-85A2-482D-B96D-1E1F1A406B6D}" type="presParOf" srcId="{9299D373-0D13-4B1D-9BB3-CFDBE5C2B107}" destId="{BF5A5C56-4B5B-46F6-8173-F68D7E5AA705}" srcOrd="0" destOrd="0" presId="urn:microsoft.com/office/officeart/2005/8/layout/vList2"/>
    <dgm:cxn modelId="{75E5D3C6-4B9D-4F74-A236-F01F267965E3}" type="presParOf" srcId="{9299D373-0D13-4B1D-9BB3-CFDBE5C2B107}" destId="{F16C139F-B114-4415-8788-ADCC1B95DD1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75F69-5DEB-41C7-9DD0-43B18B27F0B4}">
      <dsp:nvSpPr>
        <dsp:cNvPr id="0" name=""/>
        <dsp:cNvSpPr/>
      </dsp:nvSpPr>
      <dsp:spPr>
        <a:xfrm>
          <a:off x="0" y="228027"/>
          <a:ext cx="10515600" cy="1710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dirty="0"/>
            <a:t> The  lives of three women,  prominent in the Invasion story  my theme this evening.</a:t>
          </a:r>
          <a:endParaRPr lang="en-US" sz="4300" kern="1200" dirty="0"/>
        </a:p>
      </dsp:txBody>
      <dsp:txXfrm>
        <a:off x="83502" y="311529"/>
        <a:ext cx="10348596" cy="1543536"/>
      </dsp:txXfrm>
    </dsp:sp>
    <dsp:sp modelId="{849E244F-EF8C-4941-B50F-B99B1E37299E}">
      <dsp:nvSpPr>
        <dsp:cNvPr id="0" name=""/>
        <dsp:cNvSpPr/>
      </dsp:nvSpPr>
      <dsp:spPr>
        <a:xfrm>
          <a:off x="0" y="2062407"/>
          <a:ext cx="10515600" cy="17105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dirty="0"/>
            <a:t>I won’t name them yet</a:t>
          </a:r>
          <a:endParaRPr lang="en-US" sz="4300" kern="1200" dirty="0"/>
        </a:p>
      </dsp:txBody>
      <dsp:txXfrm>
        <a:off x="83502" y="2145909"/>
        <a:ext cx="10348596" cy="1543536"/>
      </dsp:txXfrm>
    </dsp:sp>
    <dsp:sp modelId="{4EFAB37D-DE2F-4811-8049-3DBC0AE2C22D}">
      <dsp:nvSpPr>
        <dsp:cNvPr id="0" name=""/>
        <dsp:cNvSpPr/>
      </dsp:nvSpPr>
      <dsp:spPr>
        <a:xfrm>
          <a:off x="0" y="3896787"/>
          <a:ext cx="10515600" cy="17105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dirty="0"/>
            <a:t>The act of naming , identifying, is part of the narrative  development and process.</a:t>
          </a:r>
          <a:endParaRPr lang="en-US" sz="4300" kern="1200" dirty="0"/>
        </a:p>
      </dsp:txBody>
      <dsp:txXfrm>
        <a:off x="83502" y="3980289"/>
        <a:ext cx="10348596" cy="1543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D0F0C-2922-4505-8C4F-0040E56E0012}">
      <dsp:nvSpPr>
        <dsp:cNvPr id="0" name=""/>
        <dsp:cNvSpPr/>
      </dsp:nvSpPr>
      <dsp:spPr>
        <a:xfrm>
          <a:off x="0" y="136157"/>
          <a:ext cx="6811663" cy="1924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Eyewitness accounts reported on the popular fury, irrespective of age or gender</a:t>
          </a:r>
          <a:endParaRPr lang="en-US" sz="3500" kern="1200" dirty="0"/>
        </a:p>
      </dsp:txBody>
      <dsp:txXfrm>
        <a:off x="93954" y="230111"/>
        <a:ext cx="6623755" cy="1736741"/>
      </dsp:txXfrm>
    </dsp:sp>
    <dsp:sp modelId="{043F17FC-BE3F-458E-BF0D-05548EC5CDE3}">
      <dsp:nvSpPr>
        <dsp:cNvPr id="0" name=""/>
        <dsp:cNvSpPr/>
      </dsp:nvSpPr>
      <dsp:spPr>
        <a:xfrm>
          <a:off x="0" y="2161607"/>
          <a:ext cx="6811663" cy="1924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Before the militias arrived</a:t>
          </a:r>
          <a:endParaRPr lang="en-US" sz="3500" kern="1200" dirty="0"/>
        </a:p>
      </dsp:txBody>
      <dsp:txXfrm>
        <a:off x="93954" y="2255561"/>
        <a:ext cx="6623755" cy="1736741"/>
      </dsp:txXfrm>
    </dsp:sp>
    <dsp:sp modelId="{5CD4AC27-8874-4FD5-A870-2168B303E805}">
      <dsp:nvSpPr>
        <dsp:cNvPr id="0" name=""/>
        <dsp:cNvSpPr/>
      </dsp:nvSpPr>
      <dsp:spPr>
        <a:xfrm>
          <a:off x="0" y="4187057"/>
          <a:ext cx="6811663" cy="1924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The Welsh, it was said,  fought as Ancient Britons,  who had never been defeated by invaders. </a:t>
          </a:r>
          <a:endParaRPr lang="en-US" sz="3500" kern="1200" dirty="0"/>
        </a:p>
      </dsp:txBody>
      <dsp:txXfrm>
        <a:off x="93954" y="4281011"/>
        <a:ext cx="6623755" cy="1736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0A9C-B4D0-4065-9521-418B796A9220}">
      <dsp:nvSpPr>
        <dsp:cNvPr id="0" name=""/>
        <dsp:cNvSpPr/>
      </dsp:nvSpPr>
      <dsp:spPr>
        <a:xfrm>
          <a:off x="0" y="4384340"/>
          <a:ext cx="9356107" cy="14390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The accounts of the surrender and the  role of the country people including the women were intricately linked. </a:t>
          </a:r>
          <a:endParaRPr lang="en-US" sz="3200" kern="1200" dirty="0"/>
        </a:p>
      </dsp:txBody>
      <dsp:txXfrm>
        <a:off x="0" y="4384340"/>
        <a:ext cx="9356107" cy="1439038"/>
      </dsp:txXfrm>
    </dsp:sp>
    <dsp:sp modelId="{604B847F-EB4E-413A-A112-C1195A4E9309}">
      <dsp:nvSpPr>
        <dsp:cNvPr id="0" name=""/>
        <dsp:cNvSpPr/>
      </dsp:nvSpPr>
      <dsp:spPr>
        <a:xfrm rot="10800000">
          <a:off x="0" y="2192685"/>
          <a:ext cx="9356107" cy="2213241"/>
        </a:xfrm>
        <a:prstGeom prst="upArrowCallou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The position on the 24</a:t>
          </a:r>
          <a:r>
            <a:rPr lang="en-GB" sz="2800" kern="1200" baseline="30000" dirty="0"/>
            <a:t>th</a:t>
          </a:r>
          <a:r>
            <a:rPr lang="en-GB" sz="2800" kern="1200" dirty="0"/>
            <a:t> , was confused, the outcome uncertain and as much in the hands of the peasantry as the military . </a:t>
          </a:r>
          <a:r>
            <a:rPr lang="en-US" sz="2800" kern="1200" dirty="0"/>
            <a:t> </a:t>
          </a:r>
        </a:p>
      </dsp:txBody>
      <dsp:txXfrm rot="10800000">
        <a:off x="0" y="2192685"/>
        <a:ext cx="9356107" cy="1438098"/>
      </dsp:txXfrm>
    </dsp:sp>
    <dsp:sp modelId="{8C47A34B-2487-4B2B-BF25-6E66E1DABCD3}">
      <dsp:nvSpPr>
        <dsp:cNvPr id="0" name=""/>
        <dsp:cNvSpPr/>
      </dsp:nvSpPr>
      <dsp:spPr>
        <a:xfrm rot="10800000">
          <a:off x="0" y="1029"/>
          <a:ext cx="9356107" cy="2213241"/>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 account of the “Surrender” was presented officially by Cawdor to the Home Secretary, as an orderly, well-managed process from negotiation to the universal laying down of arms. T</a:t>
          </a:r>
          <a:r>
            <a:rPr lang="en-GB" sz="2400" kern="1200" dirty="0"/>
            <a:t>he French surrendered piecemeal and often reluctantly. </a:t>
          </a:r>
          <a:endParaRPr lang="en-US" sz="2400" kern="1200" dirty="0"/>
        </a:p>
      </dsp:txBody>
      <dsp:txXfrm rot="10800000">
        <a:off x="0" y="1029"/>
        <a:ext cx="9356107" cy="1438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AC0F5-825E-45AE-A7EA-1EE14D39A557}">
      <dsp:nvSpPr>
        <dsp:cNvPr id="0" name=""/>
        <dsp:cNvSpPr/>
      </dsp:nvSpPr>
      <dsp:spPr>
        <a:xfrm>
          <a:off x="5134" y="0"/>
          <a:ext cx="10505330" cy="39488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a:t>The details at this embryonic stage are:</a:t>
          </a:r>
          <a:endParaRPr lang="en-US" sz="4000" kern="1200"/>
        </a:p>
        <a:p>
          <a:pPr marL="285750" lvl="1" indent="-285750" algn="l" defTabSz="1377950">
            <a:lnSpc>
              <a:spcPct val="90000"/>
            </a:lnSpc>
            <a:spcBef>
              <a:spcPct val="0"/>
            </a:spcBef>
            <a:spcAft>
              <a:spcPct val="15000"/>
            </a:spcAft>
            <a:buChar char="•"/>
          </a:pPr>
          <a:r>
            <a:rPr lang="en-GB" sz="3100" kern="1200"/>
            <a:t>the story comes from the neighbourhood itself,</a:t>
          </a:r>
          <a:endParaRPr lang="en-US" sz="3100" kern="1200"/>
        </a:p>
        <a:p>
          <a:pPr marL="285750" lvl="1" indent="-285750" algn="l" defTabSz="1377950">
            <a:lnSpc>
              <a:spcPct val="90000"/>
            </a:lnSpc>
            <a:spcBef>
              <a:spcPct val="0"/>
            </a:spcBef>
            <a:spcAft>
              <a:spcPct val="15000"/>
            </a:spcAft>
            <a:buChar char="•"/>
          </a:pPr>
          <a:r>
            <a:rPr lang="en-GB" sz="3100" kern="1200"/>
            <a:t>the act is of ‘curiosity’ not valour and is performed by a woman, an ‘old woman’, </a:t>
          </a:r>
          <a:endParaRPr lang="en-US" sz="3100" kern="1200"/>
        </a:p>
        <a:p>
          <a:pPr marL="285750" lvl="1" indent="-285750" algn="l" defTabSz="1377950">
            <a:lnSpc>
              <a:spcPct val="90000"/>
            </a:lnSpc>
            <a:spcBef>
              <a:spcPct val="0"/>
            </a:spcBef>
            <a:spcAft>
              <a:spcPct val="15000"/>
            </a:spcAft>
            <a:buChar char="•"/>
          </a:pPr>
          <a:r>
            <a:rPr lang="en-GB" sz="3100" kern="1200"/>
            <a:t>the woman had come from Fishguard town, </a:t>
          </a:r>
          <a:endParaRPr lang="en-US" sz="3100" kern="1200"/>
        </a:p>
        <a:p>
          <a:pPr marL="285750" lvl="1" indent="-285750" algn="l" defTabSz="1377950">
            <a:lnSpc>
              <a:spcPct val="90000"/>
            </a:lnSpc>
            <a:spcBef>
              <a:spcPct val="0"/>
            </a:spcBef>
            <a:spcAft>
              <a:spcPct val="15000"/>
            </a:spcAft>
            <a:buChar char="•"/>
          </a:pPr>
          <a:r>
            <a:rPr lang="en-GB" sz="3100" b="1" kern="1200"/>
            <a:t>she had captured a French soldier on her own without any male or military assistance of any kind</a:t>
          </a:r>
          <a:r>
            <a:rPr lang="en-GB" sz="3100" kern="1200"/>
            <a:t>. </a:t>
          </a:r>
          <a:endParaRPr lang="en-US" sz="3100" kern="1200"/>
        </a:p>
      </dsp:txBody>
      <dsp:txXfrm>
        <a:off x="5134" y="0"/>
        <a:ext cx="10505330" cy="3948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A5C56-4B5B-46F6-8173-F68D7E5AA705}">
      <dsp:nvSpPr>
        <dsp:cNvPr id="0" name=""/>
        <dsp:cNvSpPr/>
      </dsp:nvSpPr>
      <dsp:spPr>
        <a:xfrm>
          <a:off x="0" y="85440"/>
          <a:ext cx="6900512" cy="16309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The other features of the story </a:t>
          </a:r>
          <a:endParaRPr lang="en-US" sz="4100" kern="1200"/>
        </a:p>
      </dsp:txBody>
      <dsp:txXfrm>
        <a:off x="79618" y="165058"/>
        <a:ext cx="6741276" cy="1471744"/>
      </dsp:txXfrm>
    </dsp:sp>
    <dsp:sp modelId="{F16C139F-B114-4415-8788-ADCC1B95DD17}">
      <dsp:nvSpPr>
        <dsp:cNvPr id="0" name=""/>
        <dsp:cNvSpPr/>
      </dsp:nvSpPr>
      <dsp:spPr>
        <a:xfrm>
          <a:off x="0" y="1716420"/>
          <a:ext cx="6900512" cy="373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GB" sz="3200" kern="1200"/>
            <a:t>the she-cobbler, </a:t>
          </a:r>
          <a:endParaRPr lang="en-US" sz="3200" kern="1200"/>
        </a:p>
        <a:p>
          <a:pPr marL="285750" lvl="1" indent="-285750" algn="l" defTabSz="1422400">
            <a:lnSpc>
              <a:spcPct val="90000"/>
            </a:lnSpc>
            <a:spcBef>
              <a:spcPct val="0"/>
            </a:spcBef>
            <a:spcAft>
              <a:spcPct val="20000"/>
            </a:spcAft>
            <a:buChar char="•"/>
          </a:pPr>
          <a:r>
            <a:rPr lang="en-GB" sz="3200" kern="1200"/>
            <a:t>her great strength and size, </a:t>
          </a:r>
          <a:endParaRPr lang="en-US" sz="3200" kern="1200"/>
        </a:p>
        <a:p>
          <a:pPr marL="285750" lvl="1" indent="-285750" algn="l" defTabSz="1422400">
            <a:lnSpc>
              <a:spcPct val="90000"/>
            </a:lnSpc>
            <a:spcBef>
              <a:spcPct val="0"/>
            </a:spcBef>
            <a:spcAft>
              <a:spcPct val="20000"/>
            </a:spcAft>
            <a:buChar char="•"/>
          </a:pPr>
          <a:r>
            <a:rPr lang="en-GB" sz="3200" kern="1200"/>
            <a:t>the pitchfork, </a:t>
          </a:r>
          <a:endParaRPr lang="en-US" sz="3200" kern="1200"/>
        </a:p>
        <a:p>
          <a:pPr marL="285750" lvl="1" indent="-285750" algn="l" defTabSz="1422400">
            <a:lnSpc>
              <a:spcPct val="90000"/>
            </a:lnSpc>
            <a:spcBef>
              <a:spcPct val="0"/>
            </a:spcBef>
            <a:spcAft>
              <a:spcPct val="20000"/>
            </a:spcAft>
            <a:buChar char="•"/>
          </a:pPr>
          <a:r>
            <a:rPr lang="en-GB" sz="3200" kern="1200"/>
            <a:t>the liking for beer and liquor,</a:t>
          </a:r>
          <a:endParaRPr lang="en-US" sz="3200" kern="1200"/>
        </a:p>
        <a:p>
          <a:pPr marL="285750" lvl="1" indent="-285750" algn="l" defTabSz="1422400">
            <a:lnSpc>
              <a:spcPct val="90000"/>
            </a:lnSpc>
            <a:spcBef>
              <a:spcPct val="0"/>
            </a:spcBef>
            <a:spcAft>
              <a:spcPct val="20000"/>
            </a:spcAft>
            <a:buChar char="•"/>
          </a:pPr>
          <a:r>
            <a:rPr lang="en-GB" sz="3200" kern="1200"/>
            <a:t>the inflated number of prisoners captured </a:t>
          </a:r>
          <a:endParaRPr lang="en-US" sz="3200" kern="1200"/>
        </a:p>
        <a:p>
          <a:pPr marL="285750" lvl="1" indent="-285750" algn="l" defTabSz="1422400">
            <a:lnSpc>
              <a:spcPct val="90000"/>
            </a:lnSpc>
            <a:spcBef>
              <a:spcPct val="0"/>
            </a:spcBef>
            <a:spcAft>
              <a:spcPct val="20000"/>
            </a:spcAft>
            <a:buChar char="•"/>
          </a:pPr>
          <a:r>
            <a:rPr lang="en-GB" sz="3200" b="1" kern="1200"/>
            <a:t>were all to be added later. </a:t>
          </a:r>
          <a:endParaRPr lang="en-US" sz="3200" kern="1200"/>
        </a:p>
      </dsp:txBody>
      <dsp:txXfrm>
        <a:off x="0" y="1716420"/>
        <a:ext cx="6900512" cy="3734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00E47-223C-48BC-8452-61CA3CD25C59}" type="datetimeFigureOut">
              <a:rPr lang="en-GB" smtClean="0"/>
              <a:t>06/04/2025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33D2D-D668-4433-9AD7-4D7770D05B32}" type="slidenum">
              <a:rPr lang="en-GB" smtClean="0"/>
              <a:t>‹#›</a:t>
            </a:fld>
            <a:endParaRPr lang="en-GB"/>
          </a:p>
        </p:txBody>
      </p:sp>
    </p:spTree>
    <p:extLst>
      <p:ext uri="{BB962C8B-B14F-4D97-AF65-F5344CB8AC3E}">
        <p14:creationId xmlns:p14="http://schemas.microsoft.com/office/powerpoint/2010/main" val="284272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my old school for the invitation to give this  lecture  based on my book, published by the University of Wales Press in February 2025. Available for £24.99. </a:t>
            </a:r>
          </a:p>
        </p:txBody>
      </p:sp>
      <p:sp>
        <p:nvSpPr>
          <p:cNvPr id="4" name="Slide Number Placeholder 3"/>
          <p:cNvSpPr>
            <a:spLocks noGrp="1"/>
          </p:cNvSpPr>
          <p:nvPr>
            <p:ph type="sldNum" sz="quarter" idx="5"/>
          </p:nvPr>
        </p:nvSpPr>
        <p:spPr/>
        <p:txBody>
          <a:bodyPr/>
          <a:lstStyle/>
          <a:p>
            <a:fld id="{B3B33D2D-D668-4433-9AD7-4D7770D05B32}" type="slidenum">
              <a:rPr lang="en-GB" smtClean="0"/>
              <a:t>1</a:t>
            </a:fld>
            <a:endParaRPr lang="en-GB" dirty="0"/>
          </a:p>
        </p:txBody>
      </p:sp>
    </p:spTree>
    <p:extLst>
      <p:ext uri="{BB962C8B-B14F-4D97-AF65-F5344CB8AC3E}">
        <p14:creationId xmlns:p14="http://schemas.microsoft.com/office/powerpoint/2010/main" val="222099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language of the Welsh translation is more graphic</a:t>
            </a:r>
          </a:p>
        </p:txBody>
      </p:sp>
      <p:sp>
        <p:nvSpPr>
          <p:cNvPr id="4" name="Slide Number Placeholder 3"/>
          <p:cNvSpPr>
            <a:spLocks noGrp="1"/>
          </p:cNvSpPr>
          <p:nvPr>
            <p:ph type="sldNum" sz="quarter" idx="5"/>
          </p:nvPr>
        </p:nvSpPr>
        <p:spPr/>
        <p:txBody>
          <a:bodyPr/>
          <a:lstStyle/>
          <a:p>
            <a:fld id="{B3B33D2D-D668-4433-9AD7-4D7770D05B32}" type="slidenum">
              <a:rPr lang="en-GB" smtClean="0"/>
              <a:t>11</a:t>
            </a:fld>
            <a:endParaRPr lang="en-GB"/>
          </a:p>
        </p:txBody>
      </p:sp>
    </p:spTree>
    <p:extLst>
      <p:ext uri="{BB962C8B-B14F-4D97-AF65-F5344CB8AC3E}">
        <p14:creationId xmlns:p14="http://schemas.microsoft.com/office/powerpoint/2010/main" val="361170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British misogynistic black humour. The words from the women are those of a man. Anti- French but also anti-women.</a:t>
            </a:r>
          </a:p>
        </p:txBody>
      </p:sp>
      <p:sp>
        <p:nvSpPr>
          <p:cNvPr id="4" name="Slide Number Placeholder 3"/>
          <p:cNvSpPr>
            <a:spLocks noGrp="1"/>
          </p:cNvSpPr>
          <p:nvPr>
            <p:ph type="sldNum" sz="quarter" idx="5"/>
          </p:nvPr>
        </p:nvSpPr>
        <p:spPr/>
        <p:txBody>
          <a:bodyPr/>
          <a:lstStyle/>
          <a:p>
            <a:fld id="{B3B33D2D-D668-4433-9AD7-4D7770D05B32}" type="slidenum">
              <a:rPr lang="en-GB" smtClean="0"/>
              <a:t>12</a:t>
            </a:fld>
            <a:endParaRPr lang="en-GB"/>
          </a:p>
        </p:txBody>
      </p:sp>
    </p:spTree>
    <p:extLst>
      <p:ext uri="{BB962C8B-B14F-4D97-AF65-F5344CB8AC3E}">
        <p14:creationId xmlns:p14="http://schemas.microsoft.com/office/powerpoint/2010/main" val="425766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Jemima herself was very much alive when this account was written . In 1814 it is her inquisitiveness not her bravery that is highlighted</a:t>
            </a:r>
          </a:p>
        </p:txBody>
      </p:sp>
      <p:sp>
        <p:nvSpPr>
          <p:cNvPr id="4" name="Slide Number Placeholder 3"/>
          <p:cNvSpPr>
            <a:spLocks noGrp="1"/>
          </p:cNvSpPr>
          <p:nvPr>
            <p:ph type="sldNum" sz="quarter" idx="5"/>
          </p:nvPr>
        </p:nvSpPr>
        <p:spPr/>
        <p:txBody>
          <a:bodyPr/>
          <a:lstStyle/>
          <a:p>
            <a:fld id="{B3B33D2D-D668-4433-9AD7-4D7770D05B32}" type="slidenum">
              <a:rPr lang="en-GB" smtClean="0"/>
              <a:t>13</a:t>
            </a:fld>
            <a:endParaRPr lang="en-GB"/>
          </a:p>
        </p:txBody>
      </p:sp>
    </p:spTree>
    <p:extLst>
      <p:ext uri="{BB962C8B-B14F-4D97-AF65-F5344CB8AC3E}">
        <p14:creationId xmlns:p14="http://schemas.microsoft.com/office/powerpoint/2010/main" val="339979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good example of social memory</a:t>
            </a:r>
          </a:p>
        </p:txBody>
      </p:sp>
      <p:sp>
        <p:nvSpPr>
          <p:cNvPr id="4" name="Slide Number Placeholder 3"/>
          <p:cNvSpPr>
            <a:spLocks noGrp="1"/>
          </p:cNvSpPr>
          <p:nvPr>
            <p:ph type="sldNum" sz="quarter" idx="5"/>
          </p:nvPr>
        </p:nvSpPr>
        <p:spPr/>
        <p:txBody>
          <a:bodyPr/>
          <a:lstStyle/>
          <a:p>
            <a:fld id="{B3B33D2D-D668-4433-9AD7-4D7770D05B32}" type="slidenum">
              <a:rPr lang="en-GB" smtClean="0"/>
              <a:t>14</a:t>
            </a:fld>
            <a:endParaRPr lang="en-GB"/>
          </a:p>
        </p:txBody>
      </p:sp>
    </p:spTree>
    <p:extLst>
      <p:ext uri="{BB962C8B-B14F-4D97-AF65-F5344CB8AC3E}">
        <p14:creationId xmlns:p14="http://schemas.microsoft.com/office/powerpoint/2010/main" val="380511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 Authentic Account</a:t>
            </a:r>
            <a:r>
              <a:rPr lang="en-GB" dirty="0"/>
              <a:t>, verified by two respectable  veterans of the invasion still alive and living in Fishguard.</a:t>
            </a:r>
          </a:p>
        </p:txBody>
      </p:sp>
      <p:sp>
        <p:nvSpPr>
          <p:cNvPr id="4" name="Slide Number Placeholder 3"/>
          <p:cNvSpPr>
            <a:spLocks noGrp="1"/>
          </p:cNvSpPr>
          <p:nvPr>
            <p:ph type="sldNum" sz="quarter" idx="5"/>
          </p:nvPr>
        </p:nvSpPr>
        <p:spPr/>
        <p:txBody>
          <a:bodyPr/>
          <a:lstStyle/>
          <a:p>
            <a:fld id="{B3B33D2D-D668-4433-9AD7-4D7770D05B32}" type="slidenum">
              <a:rPr lang="en-GB" smtClean="0"/>
              <a:t>16</a:t>
            </a:fld>
            <a:endParaRPr lang="en-GB"/>
          </a:p>
        </p:txBody>
      </p:sp>
    </p:spTree>
    <p:extLst>
      <p:ext uri="{BB962C8B-B14F-4D97-AF65-F5344CB8AC3E}">
        <p14:creationId xmlns:p14="http://schemas.microsoft.com/office/powerpoint/2010/main" val="80725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Carlem</a:t>
            </a:r>
            <a:r>
              <a:rPr lang="en-GB" dirty="0"/>
              <a:t> was </a:t>
            </a:r>
            <a:r>
              <a:rPr lang="en-GB" dirty="0" err="1"/>
              <a:t>Caerlem</a:t>
            </a:r>
            <a:r>
              <a:rPr lang="en-GB" dirty="0"/>
              <a:t>, a farm on the peninsula. Thomas Williams who led the French officers from Pencaer to Fishguard to parley was known as her husband. Mary Williams was alive when Ap Gwilym wrote his Authentic Account</a:t>
            </a:r>
          </a:p>
        </p:txBody>
      </p:sp>
      <p:sp>
        <p:nvSpPr>
          <p:cNvPr id="4" name="Slide Number Placeholder 3"/>
          <p:cNvSpPr>
            <a:spLocks noGrp="1"/>
          </p:cNvSpPr>
          <p:nvPr>
            <p:ph type="sldNum" sz="quarter" idx="5"/>
          </p:nvPr>
        </p:nvSpPr>
        <p:spPr/>
        <p:txBody>
          <a:bodyPr/>
          <a:lstStyle/>
          <a:p>
            <a:fld id="{B3B33D2D-D668-4433-9AD7-4D7770D05B32}" type="slidenum">
              <a:rPr lang="en-GB" smtClean="0"/>
              <a:t>17</a:t>
            </a:fld>
            <a:endParaRPr lang="en-GB"/>
          </a:p>
        </p:txBody>
      </p:sp>
    </p:spTree>
    <p:extLst>
      <p:ext uri="{BB962C8B-B14F-4D97-AF65-F5344CB8AC3E}">
        <p14:creationId xmlns:p14="http://schemas.microsoft.com/office/powerpoint/2010/main" val="31328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Dismissed by Principal Salmon in the 1920s as a work of ‘fiction’. It is neither fiction nor history but a ‘memory product’ inspired by local remembrance. The first account  that Mary Williams was pregnant when she was ‘brutally violated’, information that must have come from Mary herself. </a:t>
            </a:r>
          </a:p>
        </p:txBody>
      </p:sp>
      <p:sp>
        <p:nvSpPr>
          <p:cNvPr id="4" name="Slide Number Placeholder 3"/>
          <p:cNvSpPr>
            <a:spLocks noGrp="1"/>
          </p:cNvSpPr>
          <p:nvPr>
            <p:ph type="sldNum" sz="quarter" idx="5"/>
          </p:nvPr>
        </p:nvSpPr>
        <p:spPr/>
        <p:txBody>
          <a:bodyPr/>
          <a:lstStyle/>
          <a:p>
            <a:fld id="{B3B33D2D-D668-4433-9AD7-4D7770D05B32}" type="slidenum">
              <a:rPr lang="en-GB" smtClean="0"/>
              <a:t>18</a:t>
            </a:fld>
            <a:endParaRPr lang="en-GB"/>
          </a:p>
        </p:txBody>
      </p:sp>
    </p:spTree>
    <p:extLst>
      <p:ext uri="{BB962C8B-B14F-4D97-AF65-F5344CB8AC3E}">
        <p14:creationId xmlns:p14="http://schemas.microsoft.com/office/powerpoint/2010/main" val="132884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memories have  been overlooked by historians probably because they were in Welsh.  </a:t>
            </a:r>
          </a:p>
        </p:txBody>
      </p:sp>
      <p:sp>
        <p:nvSpPr>
          <p:cNvPr id="4" name="Slide Number Placeholder 3"/>
          <p:cNvSpPr>
            <a:spLocks noGrp="1"/>
          </p:cNvSpPr>
          <p:nvPr>
            <p:ph type="sldNum" sz="quarter" idx="5"/>
          </p:nvPr>
        </p:nvSpPr>
        <p:spPr/>
        <p:txBody>
          <a:bodyPr/>
          <a:lstStyle/>
          <a:p>
            <a:fld id="{B3B33D2D-D668-4433-9AD7-4D7770D05B32}" type="slidenum">
              <a:rPr lang="en-GB" smtClean="0"/>
              <a:t>19</a:t>
            </a:fld>
            <a:endParaRPr lang="en-GB"/>
          </a:p>
        </p:txBody>
      </p:sp>
    </p:spTree>
    <p:extLst>
      <p:ext uri="{BB962C8B-B14F-4D97-AF65-F5344CB8AC3E}">
        <p14:creationId xmlns:p14="http://schemas.microsoft.com/office/powerpoint/2010/main" val="88837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 commentators fixate on the pension not on the violation .The pension was a source of local envy</a:t>
            </a:r>
          </a:p>
        </p:txBody>
      </p:sp>
      <p:sp>
        <p:nvSpPr>
          <p:cNvPr id="4" name="Slide Number Placeholder 3"/>
          <p:cNvSpPr>
            <a:spLocks noGrp="1"/>
          </p:cNvSpPr>
          <p:nvPr>
            <p:ph type="sldNum" sz="quarter" idx="5"/>
          </p:nvPr>
        </p:nvSpPr>
        <p:spPr/>
        <p:txBody>
          <a:bodyPr/>
          <a:lstStyle/>
          <a:p>
            <a:fld id="{B3B33D2D-D668-4433-9AD7-4D7770D05B32}" type="slidenum">
              <a:rPr lang="en-GB" smtClean="0"/>
              <a:t>20</a:t>
            </a:fld>
            <a:endParaRPr lang="en-GB"/>
          </a:p>
        </p:txBody>
      </p:sp>
    </p:spTree>
    <p:extLst>
      <p:ext uri="{BB962C8B-B14F-4D97-AF65-F5344CB8AC3E}">
        <p14:creationId xmlns:p14="http://schemas.microsoft.com/office/powerpoint/2010/main" val="316916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Jemima’s association with beer dates from mid nineteenth century, an effective  marketing tool still used to sell beer  based on Welsh history </a:t>
            </a:r>
          </a:p>
        </p:txBody>
      </p:sp>
      <p:sp>
        <p:nvSpPr>
          <p:cNvPr id="4" name="Slide Number Placeholder 3"/>
          <p:cNvSpPr>
            <a:spLocks noGrp="1"/>
          </p:cNvSpPr>
          <p:nvPr>
            <p:ph type="sldNum" sz="quarter" idx="5"/>
          </p:nvPr>
        </p:nvSpPr>
        <p:spPr/>
        <p:txBody>
          <a:bodyPr/>
          <a:lstStyle/>
          <a:p>
            <a:fld id="{B3B33D2D-D668-4433-9AD7-4D7770D05B32}" type="slidenum">
              <a:rPr lang="en-GB" smtClean="0"/>
              <a:t>21</a:t>
            </a:fld>
            <a:endParaRPr lang="en-GB"/>
          </a:p>
        </p:txBody>
      </p:sp>
    </p:spTree>
    <p:extLst>
      <p:ext uri="{BB962C8B-B14F-4D97-AF65-F5344CB8AC3E}">
        <p14:creationId xmlns:p14="http://schemas.microsoft.com/office/powerpoint/2010/main" val="54591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 plaque unveiled by Jane Hutt in 2024. Jemima is now officially ‘remarkable’. Stock image of Jemima with her pitchfork rounding up French soldiers with a sheepdog. The sheepdog is a recent addition .Jemima belongs as much to the present as she does to the past</a:t>
            </a:r>
          </a:p>
        </p:txBody>
      </p:sp>
      <p:sp>
        <p:nvSpPr>
          <p:cNvPr id="4" name="Slide Number Placeholder 3"/>
          <p:cNvSpPr>
            <a:spLocks noGrp="1"/>
          </p:cNvSpPr>
          <p:nvPr>
            <p:ph type="sldNum" sz="quarter" idx="5"/>
          </p:nvPr>
        </p:nvSpPr>
        <p:spPr/>
        <p:txBody>
          <a:bodyPr/>
          <a:lstStyle/>
          <a:p>
            <a:fld id="{B3B33D2D-D668-4433-9AD7-4D7770D05B32}" type="slidenum">
              <a:rPr lang="en-GB" smtClean="0"/>
              <a:t>2</a:t>
            </a:fld>
            <a:endParaRPr lang="en-GB" dirty="0"/>
          </a:p>
        </p:txBody>
      </p:sp>
    </p:spTree>
    <p:extLst>
      <p:ext uri="{BB962C8B-B14F-4D97-AF65-F5344CB8AC3E}">
        <p14:creationId xmlns:p14="http://schemas.microsoft.com/office/powerpoint/2010/main" val="760752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T.Cunllo</a:t>
            </a:r>
            <a:r>
              <a:rPr lang="en-GB" dirty="0"/>
              <a:t> Griffiths a Nonconformist minister  in his lectures popularised Nansi whom he coupled with Jemima but gave Nansi precedence as a far fitting representative of Welsh Nonconformist womanhood </a:t>
            </a:r>
          </a:p>
        </p:txBody>
      </p:sp>
      <p:sp>
        <p:nvSpPr>
          <p:cNvPr id="4" name="Slide Number Placeholder 3"/>
          <p:cNvSpPr>
            <a:spLocks noGrp="1"/>
          </p:cNvSpPr>
          <p:nvPr>
            <p:ph type="sldNum" sz="quarter" idx="5"/>
          </p:nvPr>
        </p:nvSpPr>
        <p:spPr/>
        <p:txBody>
          <a:bodyPr/>
          <a:lstStyle/>
          <a:p>
            <a:fld id="{B3B33D2D-D668-4433-9AD7-4D7770D05B32}" type="slidenum">
              <a:rPr lang="en-GB" smtClean="0"/>
              <a:t>22</a:t>
            </a:fld>
            <a:endParaRPr lang="en-GB"/>
          </a:p>
        </p:txBody>
      </p:sp>
    </p:spTree>
    <p:extLst>
      <p:ext uri="{BB962C8B-B14F-4D97-AF65-F5344CB8AC3E}">
        <p14:creationId xmlns:p14="http://schemas.microsoft.com/office/powerpoint/2010/main" val="1366087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who kill are themselves killed’. Local remembrance of a  traumatic event, not a semi comic episode, where people on both sides were both the killers and the killed. Also note the ’ Last Foreign Invasion’ and the ‘Surrender’ . It was never a ‘Battle’  .</a:t>
            </a:r>
          </a:p>
        </p:txBody>
      </p:sp>
      <p:sp>
        <p:nvSpPr>
          <p:cNvPr id="4" name="Slide Number Placeholder 3"/>
          <p:cNvSpPr>
            <a:spLocks noGrp="1"/>
          </p:cNvSpPr>
          <p:nvPr>
            <p:ph type="sldNum" sz="quarter" idx="5"/>
          </p:nvPr>
        </p:nvSpPr>
        <p:spPr/>
        <p:txBody>
          <a:bodyPr/>
          <a:lstStyle/>
          <a:p>
            <a:fld id="{B3B33D2D-D668-4433-9AD7-4D7770D05B32}" type="slidenum">
              <a:rPr lang="en-GB" smtClean="0"/>
              <a:t>23</a:t>
            </a:fld>
            <a:endParaRPr lang="en-GB"/>
          </a:p>
        </p:txBody>
      </p:sp>
    </p:spTree>
    <p:extLst>
      <p:ext uri="{BB962C8B-B14F-4D97-AF65-F5344CB8AC3E}">
        <p14:creationId xmlns:p14="http://schemas.microsoft.com/office/powerpoint/2010/main" val="22946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incomparable Ryan narrating Harri Webb’s superb comic poem on ‘The Women of Fishguard’ which encapsulated  personal , cultural as well as historic references to Welsh Mams reflecting the central role of women in the history and memory of the Last Invasion </a:t>
            </a:r>
          </a:p>
        </p:txBody>
      </p:sp>
      <p:sp>
        <p:nvSpPr>
          <p:cNvPr id="4" name="Slide Number Placeholder 3"/>
          <p:cNvSpPr>
            <a:spLocks noGrp="1"/>
          </p:cNvSpPr>
          <p:nvPr>
            <p:ph type="sldNum" sz="quarter" idx="5"/>
          </p:nvPr>
        </p:nvSpPr>
        <p:spPr/>
        <p:txBody>
          <a:bodyPr/>
          <a:lstStyle/>
          <a:p>
            <a:fld id="{B3B33D2D-D668-4433-9AD7-4D7770D05B32}" type="slidenum">
              <a:rPr lang="en-GB" smtClean="0"/>
              <a:t>24</a:t>
            </a:fld>
            <a:endParaRPr lang="en-GB"/>
          </a:p>
        </p:txBody>
      </p:sp>
    </p:spTree>
    <p:extLst>
      <p:ext uri="{BB962C8B-B14F-4D97-AF65-F5344CB8AC3E}">
        <p14:creationId xmlns:p14="http://schemas.microsoft.com/office/powerpoint/2010/main" val="5774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8ED05ACD-DD0D-4A5D-BB62-4C966901C337}" type="slidenum">
              <a:rPr lang="en-GB"/>
              <a:pPr/>
              <a:t>3</a:t>
            </a:fld>
            <a:endParaRPr lang="en-GB"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a:t>From James Baker’s account of the invasion , the earliest in print, dated May 1797. The cliff ascent as depicted is much easier than it was. Baker was an English  topographer who had difficulty with Welsh place names. ‘</a:t>
            </a:r>
            <a:r>
              <a:rPr lang="en-US" dirty="0" err="1"/>
              <a:t>Ebewalin</a:t>
            </a:r>
            <a:r>
              <a:rPr lang="en-US" dirty="0"/>
              <a:t>’ is </a:t>
            </a:r>
            <a:r>
              <a:rPr lang="en-US" dirty="0" err="1"/>
              <a:t>Aberfelin</a:t>
            </a:r>
            <a:r>
              <a:rPr lang="en-US" dirty="0"/>
              <a:t>. Baker may have lived in Fishguard for a while, he did confer with the locals in writing his account.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9785-C992-A545-172C-E2DC4F8661EA}"/>
            </a:ext>
          </a:extLst>
        </p:cNvPr>
        <p:cNvGrpSpPr/>
        <p:nvPr/>
      </p:nvGrpSpPr>
      <p:grpSpPr>
        <a:xfrm>
          <a:off x="0" y="0"/>
          <a:ext cx="0" cy="0"/>
          <a:chOff x="0" y="0"/>
          <a:chExt cx="0" cy="0"/>
        </a:xfrm>
      </p:grpSpPr>
      <p:sp>
        <p:nvSpPr>
          <p:cNvPr id="10242" name="Rectangle 7">
            <a:extLst>
              <a:ext uri="{FF2B5EF4-FFF2-40B4-BE49-F238E27FC236}">
                <a16:creationId xmlns:a16="http://schemas.microsoft.com/office/drawing/2014/main" id="{F8912D2A-A3EA-0161-4F80-15AFD3994C70}"/>
              </a:ext>
            </a:extLst>
          </p:cNvPr>
          <p:cNvSpPr>
            <a:spLocks noGrp="1" noChangeArrowheads="1"/>
          </p:cNvSpPr>
          <p:nvPr>
            <p:ph type="sldNum" sz="quarter" idx="5"/>
          </p:nvPr>
        </p:nvSpPr>
        <p:spPr>
          <a:noFill/>
        </p:spPr>
        <p:txBody>
          <a:bodyPr/>
          <a:lstStyle/>
          <a:p>
            <a:fld id="{BB618CEA-FBDD-42DE-B0C3-4AE663460FD6}" type="slidenum">
              <a:rPr lang="en-GB"/>
              <a:pPr/>
              <a:t>4</a:t>
            </a:fld>
            <a:endParaRPr lang="en-GB" dirty="0"/>
          </a:p>
        </p:txBody>
      </p:sp>
      <p:sp>
        <p:nvSpPr>
          <p:cNvPr id="10243" name="Rectangle 2">
            <a:extLst>
              <a:ext uri="{FF2B5EF4-FFF2-40B4-BE49-F238E27FC236}">
                <a16:creationId xmlns:a16="http://schemas.microsoft.com/office/drawing/2014/main" id="{91CD0EBF-4E75-5680-3399-34A0AD98AB94}"/>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286DB6E-F4AD-CABE-C0E5-59AC002687C2}"/>
              </a:ext>
            </a:extLst>
          </p:cNvPr>
          <p:cNvSpPr>
            <a:spLocks noGrp="1" noChangeArrowheads="1"/>
          </p:cNvSpPr>
          <p:nvPr>
            <p:ph type="body" idx="1"/>
          </p:nvPr>
        </p:nvSpPr>
        <p:spPr>
          <a:noFill/>
          <a:ln/>
        </p:spPr>
        <p:txBody>
          <a:bodyPr/>
          <a:lstStyle/>
          <a:p>
            <a:pPr eaLnBrk="1" hangingPunct="1"/>
            <a:r>
              <a:rPr lang="en-US" dirty="0"/>
              <a:t>The ships , some of the most modern in the French fleet ,dominate the image. They had departed the scene soon after landing. Even as early as May 1797 aspects of the story were confused.  The landscape is one of confrontation of opposing forces, note the flags. The civilians are at the top of the hill</a:t>
            </a:r>
          </a:p>
        </p:txBody>
      </p:sp>
    </p:spTree>
    <p:extLst>
      <p:ext uri="{BB962C8B-B14F-4D97-AF65-F5344CB8AC3E}">
        <p14:creationId xmlns:p14="http://schemas.microsoft.com/office/powerpoint/2010/main" val="199346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can only bring them to ‘life’ up to the centenary in 1897 due to time constraints, to learn more please see the book.</a:t>
            </a:r>
          </a:p>
        </p:txBody>
      </p:sp>
      <p:sp>
        <p:nvSpPr>
          <p:cNvPr id="4" name="Slide Number Placeholder 3"/>
          <p:cNvSpPr>
            <a:spLocks noGrp="1"/>
          </p:cNvSpPr>
          <p:nvPr>
            <p:ph type="sldNum" sz="quarter" idx="5"/>
          </p:nvPr>
        </p:nvSpPr>
        <p:spPr/>
        <p:txBody>
          <a:bodyPr/>
          <a:lstStyle/>
          <a:p>
            <a:fld id="{B3B33D2D-D668-4433-9AD7-4D7770D05B32}" type="slidenum">
              <a:rPr lang="en-GB" smtClean="0"/>
              <a:t>5</a:t>
            </a:fld>
            <a:endParaRPr lang="en-GB"/>
          </a:p>
        </p:txBody>
      </p:sp>
    </p:spTree>
    <p:extLst>
      <p:ext uri="{BB962C8B-B14F-4D97-AF65-F5344CB8AC3E}">
        <p14:creationId xmlns:p14="http://schemas.microsoft.com/office/powerpoint/2010/main" val="363720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French were intimidated by the Welsh ‘country people’ armed with their ‘country’ weapons; scythes, pitchforks, reaping hooks before the militias arrived .The term  ‘Ancient Britons’ was a masculine concept which concealed the presence of women as well as boys and girls </a:t>
            </a:r>
          </a:p>
        </p:txBody>
      </p:sp>
      <p:sp>
        <p:nvSpPr>
          <p:cNvPr id="4" name="Slide Number Placeholder 3"/>
          <p:cNvSpPr>
            <a:spLocks noGrp="1"/>
          </p:cNvSpPr>
          <p:nvPr>
            <p:ph type="sldNum" sz="quarter" idx="5"/>
          </p:nvPr>
        </p:nvSpPr>
        <p:spPr/>
        <p:txBody>
          <a:bodyPr/>
          <a:lstStyle/>
          <a:p>
            <a:fld id="{B3B33D2D-D668-4433-9AD7-4D7770D05B32}" type="slidenum">
              <a:rPr lang="en-GB" smtClean="0"/>
              <a:t>6</a:t>
            </a:fld>
            <a:endParaRPr lang="en-GB"/>
          </a:p>
        </p:txBody>
      </p:sp>
    </p:spTree>
    <p:extLst>
      <p:ext uri="{BB962C8B-B14F-4D97-AF65-F5344CB8AC3E}">
        <p14:creationId xmlns:p14="http://schemas.microsoft.com/office/powerpoint/2010/main" val="317647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popular accounts of the surrender in the newspapers and the ballads made no reference to any negotiated dealings between the opposing parties.</a:t>
            </a:r>
          </a:p>
        </p:txBody>
      </p:sp>
      <p:sp>
        <p:nvSpPr>
          <p:cNvPr id="4" name="Slide Number Placeholder 3"/>
          <p:cNvSpPr>
            <a:spLocks noGrp="1"/>
          </p:cNvSpPr>
          <p:nvPr>
            <p:ph type="sldNum" sz="quarter" idx="5"/>
          </p:nvPr>
        </p:nvSpPr>
        <p:spPr/>
        <p:txBody>
          <a:bodyPr/>
          <a:lstStyle/>
          <a:p>
            <a:fld id="{B3B33D2D-D668-4433-9AD7-4D7770D05B32}" type="slidenum">
              <a:rPr lang="en-GB" smtClean="0"/>
              <a:t>7</a:t>
            </a:fld>
            <a:endParaRPr lang="en-GB"/>
          </a:p>
        </p:txBody>
      </p:sp>
    </p:spTree>
    <p:extLst>
      <p:ext uri="{BB962C8B-B14F-4D97-AF65-F5344CB8AC3E}">
        <p14:creationId xmlns:p14="http://schemas.microsoft.com/office/powerpoint/2010/main" val="252367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women’ was male banter used to insult and used by the military themselves against one another .Iolo refers to ‘Pembrokeshire’, men and women came to Pencaer from all parts of Pembrokeshire and Carmarthenshire too</a:t>
            </a:r>
          </a:p>
        </p:txBody>
      </p:sp>
      <p:sp>
        <p:nvSpPr>
          <p:cNvPr id="4" name="Slide Number Placeholder 3"/>
          <p:cNvSpPr>
            <a:spLocks noGrp="1"/>
          </p:cNvSpPr>
          <p:nvPr>
            <p:ph type="sldNum" sz="quarter" idx="5"/>
          </p:nvPr>
        </p:nvSpPr>
        <p:spPr/>
        <p:txBody>
          <a:bodyPr/>
          <a:lstStyle/>
          <a:p>
            <a:fld id="{B3B33D2D-D668-4433-9AD7-4D7770D05B32}" type="slidenum">
              <a:rPr lang="en-GB" smtClean="0"/>
              <a:t>8</a:t>
            </a:fld>
            <a:endParaRPr lang="en-GB"/>
          </a:p>
        </p:txBody>
      </p:sp>
    </p:spTree>
    <p:extLst>
      <p:ext uri="{BB962C8B-B14F-4D97-AF65-F5344CB8AC3E}">
        <p14:creationId xmlns:p14="http://schemas.microsoft.com/office/powerpoint/2010/main" val="248774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translator of the English diatribe was Edward Davies, Rector of </a:t>
            </a:r>
            <a:r>
              <a:rPr lang="en-GB" dirty="0" err="1"/>
              <a:t>Llanarmon</a:t>
            </a:r>
            <a:r>
              <a:rPr lang="en-GB" dirty="0"/>
              <a:t>, Dyffryn Ceiriog who also  adapted other government sponsored works into Welsh .</a:t>
            </a:r>
          </a:p>
        </p:txBody>
      </p:sp>
      <p:sp>
        <p:nvSpPr>
          <p:cNvPr id="4" name="Slide Number Placeholder 3"/>
          <p:cNvSpPr>
            <a:spLocks noGrp="1"/>
          </p:cNvSpPr>
          <p:nvPr>
            <p:ph type="sldNum" sz="quarter" idx="5"/>
          </p:nvPr>
        </p:nvSpPr>
        <p:spPr/>
        <p:txBody>
          <a:bodyPr/>
          <a:lstStyle/>
          <a:p>
            <a:fld id="{B3B33D2D-D668-4433-9AD7-4D7770D05B32}" type="slidenum">
              <a:rPr lang="en-GB" smtClean="0"/>
              <a:t>9</a:t>
            </a:fld>
            <a:endParaRPr lang="en-GB"/>
          </a:p>
        </p:txBody>
      </p:sp>
    </p:spTree>
    <p:extLst>
      <p:ext uri="{BB962C8B-B14F-4D97-AF65-F5344CB8AC3E}">
        <p14:creationId xmlns:p14="http://schemas.microsoft.com/office/powerpoint/2010/main" val="36555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4B6D-096E-0BF5-FDAD-EFC66C392F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3F2B87-408B-B475-2759-B88CC92C6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CDC356-DB05-1E1F-E5E2-5DBF914611F4}"/>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5" name="Footer Placeholder 4">
            <a:extLst>
              <a:ext uri="{FF2B5EF4-FFF2-40B4-BE49-F238E27FC236}">
                <a16:creationId xmlns:a16="http://schemas.microsoft.com/office/drawing/2014/main" id="{930534CF-DA9D-FB3E-F0D6-D8596ED0DE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DA98FA-4F8F-24E5-0CD8-0E5B7AD1E889}"/>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339534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4692-FD9D-F144-EF30-EB1BA6911E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251A4-19F8-84EC-4AFE-74A6AFE4A9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BC4ADE-1A2D-80A5-0FF3-48F0B44253E5}"/>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5" name="Footer Placeholder 4">
            <a:extLst>
              <a:ext uri="{FF2B5EF4-FFF2-40B4-BE49-F238E27FC236}">
                <a16:creationId xmlns:a16="http://schemas.microsoft.com/office/drawing/2014/main" id="{FBA0721B-FAFB-661C-AB29-11888490D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3DD0F0-61AC-03EF-846F-FEA872A16328}"/>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378442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8F27C-9A88-E825-2F2F-96A732C111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6A6C3E-F815-0932-1D61-5D1BE8A87C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8D5FEF-A165-CA5F-1E25-2EFA9C6421F5}"/>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5" name="Footer Placeholder 4">
            <a:extLst>
              <a:ext uri="{FF2B5EF4-FFF2-40B4-BE49-F238E27FC236}">
                <a16:creationId xmlns:a16="http://schemas.microsoft.com/office/drawing/2014/main" id="{9CB5C7C9-6FE7-B383-EE23-6EC4C24CD9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37773-D9BD-42C4-4EC8-852CA8FF0EA1}"/>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304941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F0F1-ED1F-E3AB-D784-5AFA9CAC6D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390B09-042F-76A3-3F7A-50DE7722C9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BB7C49-B31E-928E-D864-E76B7FB200D6}"/>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5" name="Footer Placeholder 4">
            <a:extLst>
              <a:ext uri="{FF2B5EF4-FFF2-40B4-BE49-F238E27FC236}">
                <a16:creationId xmlns:a16="http://schemas.microsoft.com/office/drawing/2014/main" id="{F5014909-8F1E-2F26-A2C0-5AD55243E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29CA8-B6D7-2264-F082-6D644F8E5756}"/>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367887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C4D6-B6D1-E433-1D29-591C69F9C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09F981-A879-75A3-BDFC-6C50677E60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21D33-FA69-5EDF-D596-29E1F4A82DF6}"/>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5" name="Footer Placeholder 4">
            <a:extLst>
              <a:ext uri="{FF2B5EF4-FFF2-40B4-BE49-F238E27FC236}">
                <a16:creationId xmlns:a16="http://schemas.microsoft.com/office/drawing/2014/main" id="{FFFAF89E-68E9-9341-CDC9-17FD5A87F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DD87A9-D403-DE85-DB4F-386C3A600835}"/>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17373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82A7-8358-12EB-BA5C-91730B394C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41F681-F595-093B-B36B-F83447116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406104-DEAD-90AB-CEA9-D870CDBBB3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66902-4FA0-E985-04C5-5EA057B90FD5}"/>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6" name="Footer Placeholder 5">
            <a:extLst>
              <a:ext uri="{FF2B5EF4-FFF2-40B4-BE49-F238E27FC236}">
                <a16:creationId xmlns:a16="http://schemas.microsoft.com/office/drawing/2014/main" id="{CD026766-1942-6AD8-FE9C-53FA7F14DD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FB5A38-121F-D9F5-9D2E-1697B33BDBCF}"/>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309611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A42A-2C48-D4EF-1466-2777155B07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CA331-B5F9-CE5F-6902-27D5781F4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B4A652-A9E9-224A-5460-09459168C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5C5DB3-014B-B626-6D57-12A5280FA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85F5F-0907-B15E-C87A-0E75D3FA21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383B31-E6E0-80A9-2DF6-18DEF94F8ABA}"/>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8" name="Footer Placeholder 7">
            <a:extLst>
              <a:ext uri="{FF2B5EF4-FFF2-40B4-BE49-F238E27FC236}">
                <a16:creationId xmlns:a16="http://schemas.microsoft.com/office/drawing/2014/main" id="{BD5E516A-C559-DEB1-13B4-A989DF9012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23925A-8E0A-0D1B-6D0B-21E06E3EA578}"/>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127959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1D85-D948-39FB-7499-69C1FEC02B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81E75D-A197-CE64-7C1E-F234795855D9}"/>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4" name="Footer Placeholder 3">
            <a:extLst>
              <a:ext uri="{FF2B5EF4-FFF2-40B4-BE49-F238E27FC236}">
                <a16:creationId xmlns:a16="http://schemas.microsoft.com/office/drawing/2014/main" id="{DFE4B591-E5AB-9D35-904F-66BEF0428A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D9AE70-6607-1166-2E59-D060CDA0F081}"/>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74550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F1E72-E074-E640-55A4-61692082CDD2}"/>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3" name="Footer Placeholder 2">
            <a:extLst>
              <a:ext uri="{FF2B5EF4-FFF2-40B4-BE49-F238E27FC236}">
                <a16:creationId xmlns:a16="http://schemas.microsoft.com/office/drawing/2014/main" id="{E5EDB947-7270-9414-8BE2-7AB84CA336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3086A0-098B-E5D6-41E9-CA229DB0CEBF}"/>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400234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1D87-CC59-4533-6387-2E18B1D22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F62E98-B957-25E0-B519-BE7775DA8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32111-0FE9-0517-6194-F14943E3F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651F87-DE3B-70F4-782A-5D9E0D900147}"/>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6" name="Footer Placeholder 5">
            <a:extLst>
              <a:ext uri="{FF2B5EF4-FFF2-40B4-BE49-F238E27FC236}">
                <a16:creationId xmlns:a16="http://schemas.microsoft.com/office/drawing/2014/main" id="{BD4D5410-E846-6574-7666-695282D2DF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9144F6-4026-6718-0EA6-6FCF580820CE}"/>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417769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D71E-3D3B-C6D5-77CF-F8A790A0E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EF7BA2-4B2C-4E36-1003-029111CBA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F67496-D925-D36F-C302-50F9AEBF1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D3AC0-206F-C3BC-BF34-67E529D2A2AB}"/>
              </a:ext>
            </a:extLst>
          </p:cNvPr>
          <p:cNvSpPr>
            <a:spLocks noGrp="1"/>
          </p:cNvSpPr>
          <p:nvPr>
            <p:ph type="dt" sz="half" idx="10"/>
          </p:nvPr>
        </p:nvSpPr>
        <p:spPr/>
        <p:txBody>
          <a:bodyPr/>
          <a:lstStyle/>
          <a:p>
            <a:fld id="{F0051F0B-E60A-474F-915F-BE7EA6637811}" type="datetimeFigureOut">
              <a:rPr lang="en-GB" smtClean="0"/>
              <a:t>06/04/2025</a:t>
            </a:fld>
            <a:endParaRPr lang="en-GB"/>
          </a:p>
        </p:txBody>
      </p:sp>
      <p:sp>
        <p:nvSpPr>
          <p:cNvPr id="6" name="Footer Placeholder 5">
            <a:extLst>
              <a:ext uri="{FF2B5EF4-FFF2-40B4-BE49-F238E27FC236}">
                <a16:creationId xmlns:a16="http://schemas.microsoft.com/office/drawing/2014/main" id="{720ADC98-5DDB-37DF-D0A1-B0089F23B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C6820-74A5-7559-AE4C-170699E8187A}"/>
              </a:ext>
            </a:extLst>
          </p:cNvPr>
          <p:cNvSpPr>
            <a:spLocks noGrp="1"/>
          </p:cNvSpPr>
          <p:nvPr>
            <p:ph type="sldNum" sz="quarter" idx="12"/>
          </p:nvPr>
        </p:nvSpPr>
        <p:spPr/>
        <p:txBody>
          <a:bodyPr/>
          <a:lstStyle/>
          <a:p>
            <a:fld id="{808E9F5F-78CD-4006-82DF-AEEAFE8BA0D3}" type="slidenum">
              <a:rPr lang="en-GB" smtClean="0"/>
              <a:t>‹#›</a:t>
            </a:fld>
            <a:endParaRPr lang="en-GB"/>
          </a:p>
        </p:txBody>
      </p:sp>
    </p:spTree>
    <p:extLst>
      <p:ext uri="{BB962C8B-B14F-4D97-AF65-F5344CB8AC3E}">
        <p14:creationId xmlns:p14="http://schemas.microsoft.com/office/powerpoint/2010/main" val="290130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C0CB4-0386-ADF8-D7B0-CF7043738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941008-A937-A71F-49E8-74504FB12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F688C7-6105-B5C7-F334-D11A4477A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051F0B-E60A-474F-915F-BE7EA6637811}" type="datetimeFigureOut">
              <a:rPr lang="en-GB" smtClean="0"/>
              <a:t>06/04/2025</a:t>
            </a:fld>
            <a:endParaRPr lang="en-GB"/>
          </a:p>
        </p:txBody>
      </p:sp>
      <p:sp>
        <p:nvSpPr>
          <p:cNvPr id="5" name="Footer Placeholder 4">
            <a:extLst>
              <a:ext uri="{FF2B5EF4-FFF2-40B4-BE49-F238E27FC236}">
                <a16:creationId xmlns:a16="http://schemas.microsoft.com/office/drawing/2014/main" id="{1FCFC2E1-EA27-18E7-5361-FF872B6BE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99B323E-9347-0815-F7CB-E1A294AF5F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8E9F5F-78CD-4006-82DF-AEEAFE8BA0D3}" type="slidenum">
              <a:rPr lang="en-GB" smtClean="0"/>
              <a:t>‹#›</a:t>
            </a:fld>
            <a:endParaRPr lang="en-GB"/>
          </a:p>
        </p:txBody>
      </p:sp>
    </p:spTree>
    <p:extLst>
      <p:ext uri="{BB962C8B-B14F-4D97-AF65-F5344CB8AC3E}">
        <p14:creationId xmlns:p14="http://schemas.microsoft.com/office/powerpoint/2010/main" val="3003190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aRtsgOYJoD4?feature=oembed"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DF75FB8-9C7F-8B2B-D94B-96971825063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dirty="0">
                <a:solidFill>
                  <a:srgbClr val="FFFFFF"/>
                </a:solidFill>
                <a:latin typeface="+mj-lt"/>
                <a:ea typeface="+mj-ea"/>
                <a:cs typeface="+mj-cs"/>
              </a:rPr>
              <a:t>HYWEL M DAVIES</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ODA LECTURE</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12 MARCH 2025</a:t>
            </a:r>
          </a:p>
        </p:txBody>
      </p:sp>
      <p:pic>
        <p:nvPicPr>
          <p:cNvPr id="4" name="Picture 3" descr="A book cover of a book&#10;&#10;AI-generated content may be incorrect.">
            <a:extLst>
              <a:ext uri="{FF2B5EF4-FFF2-40B4-BE49-F238E27FC236}">
                <a16:creationId xmlns:a16="http://schemas.microsoft.com/office/drawing/2014/main" id="{FD7EBB8C-C339-25E8-17D0-1AD9AB3CE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708" y="0"/>
            <a:ext cx="6965089" cy="6857572"/>
          </a:xfrm>
          <a:prstGeom prst="rect">
            <a:avLst/>
          </a:prstGeom>
        </p:spPr>
      </p:pic>
    </p:spTree>
    <p:extLst>
      <p:ext uri="{BB962C8B-B14F-4D97-AF65-F5344CB8AC3E}">
        <p14:creationId xmlns:p14="http://schemas.microsoft.com/office/powerpoint/2010/main" val="402623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8AD8906D-6A5B-6827-1FCD-3C9D6BF623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61156" y="-239464"/>
            <a:ext cx="6769445" cy="7203068"/>
          </a:xfrm>
          <a:prstGeom prst="rect">
            <a:avLst/>
          </a:prstGeom>
          <a:noFill/>
          <a:ln>
            <a:noFill/>
          </a:ln>
        </p:spPr>
      </p:pic>
    </p:spTree>
    <p:extLst>
      <p:ext uri="{BB962C8B-B14F-4D97-AF65-F5344CB8AC3E}">
        <p14:creationId xmlns:p14="http://schemas.microsoft.com/office/powerpoint/2010/main" val="241411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0C46F-DACE-4C07-D88D-66BE03B819C6}"/>
              </a:ext>
            </a:extLst>
          </p:cNvPr>
          <p:cNvSpPr>
            <a:spLocks noGrp="1"/>
          </p:cNvSpPr>
          <p:nvPr>
            <p:ph type="title"/>
          </p:nvPr>
        </p:nvSpPr>
        <p:spPr>
          <a:xfrm>
            <a:off x="838200" y="668377"/>
            <a:ext cx="10515600" cy="1325563"/>
          </a:xfrm>
        </p:spPr>
        <p:txBody>
          <a:bodyPr>
            <a:normAutofit/>
          </a:bodyPr>
          <a:lstStyle/>
          <a:p>
            <a:r>
              <a:rPr lang="en-GB"/>
              <a:t>SPECIMENS OF FRENCH FEROCITY AND BRUTALITY IN WALES</a:t>
            </a:r>
          </a:p>
        </p:txBody>
      </p:sp>
      <p:sp>
        <p:nvSpPr>
          <p:cNvPr id="3" name="Content Placeholder 2">
            <a:extLst>
              <a:ext uri="{FF2B5EF4-FFF2-40B4-BE49-F238E27FC236}">
                <a16:creationId xmlns:a16="http://schemas.microsoft.com/office/drawing/2014/main" id="{489F63E4-B31F-766D-4B2D-0E99B8B243FA}"/>
              </a:ext>
            </a:extLst>
          </p:cNvPr>
          <p:cNvSpPr>
            <a:spLocks noGrp="1"/>
          </p:cNvSpPr>
          <p:nvPr>
            <p:ph sz="half" idx="1"/>
          </p:nvPr>
        </p:nvSpPr>
        <p:spPr>
          <a:xfrm>
            <a:off x="838200" y="2177456"/>
            <a:ext cx="5097780" cy="3795748"/>
          </a:xfrm>
        </p:spPr>
        <p:txBody>
          <a:bodyPr>
            <a:normAutofit/>
          </a:bodyPr>
          <a:lstStyle/>
          <a:p>
            <a:r>
              <a:rPr lang="en-GB" sz="2400" kern="0">
                <a:effectLst/>
                <a:latin typeface="Times New Roman" panose="02020603050405020304" pitchFamily="18" charset="0"/>
                <a:ea typeface="Calibri" panose="020F0502020204030204" pitchFamily="34" charset="0"/>
                <a:cs typeface="Times New Roman" panose="02020603050405020304" pitchFamily="18" charset="0"/>
              </a:rPr>
              <a:t>It is well known, that in the last war, some French troops succeeded in effecting a landing in Wales. They were greatly superior to the regular force which happened to be in the part of the country where they landed; but, upon seeing at a distance, a number of Welsh women with red cloaks, whom they mistook for soldiers, they surrendered!-…..</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a:p>
        </p:txBody>
      </p:sp>
      <p:sp>
        <p:nvSpPr>
          <p:cNvPr id="4" name="Content Placeholder 3">
            <a:extLst>
              <a:ext uri="{FF2B5EF4-FFF2-40B4-BE49-F238E27FC236}">
                <a16:creationId xmlns:a16="http://schemas.microsoft.com/office/drawing/2014/main" id="{95E56957-6C31-11DB-9D9B-858E16A88F73}"/>
              </a:ext>
            </a:extLst>
          </p:cNvPr>
          <p:cNvSpPr>
            <a:spLocks noGrp="1"/>
          </p:cNvSpPr>
          <p:nvPr>
            <p:ph sz="half" idx="2"/>
          </p:nvPr>
        </p:nvSpPr>
        <p:spPr>
          <a:xfrm>
            <a:off x="6256020" y="2177456"/>
            <a:ext cx="5097780" cy="3795748"/>
          </a:xfrm>
        </p:spPr>
        <p:txBody>
          <a:bodyPr>
            <a:normAutofit/>
          </a:bodyPr>
          <a:lstStyle/>
          <a:p>
            <a:r>
              <a:rPr lang="en-GB" sz="2400" kern="0">
                <a:effectLst/>
                <a:latin typeface="Times New Roman" panose="02020603050405020304" pitchFamily="18" charset="0"/>
                <a:ea typeface="Calibri" panose="020F0502020204030204" pitchFamily="34" charset="0"/>
              </a:rPr>
              <a:t>Two officers went to a house, in which was a woman in child-bed, attended by her mother, who was upwards of 70 years old. The French brutes tied the husband with cords, and, in his presence, defiled both the wife and the mother!!”</a:t>
            </a:r>
            <a:r>
              <a:rPr lang="en-GB" sz="2400" kern="0" baseline="30000">
                <a:effectLst/>
                <a:latin typeface="Times New Roman" panose="02020603050405020304" pitchFamily="18" charset="0"/>
                <a:ea typeface="Calibri" panose="020F0502020204030204" pitchFamily="34" charset="0"/>
              </a:rPr>
              <a:t> </a:t>
            </a:r>
            <a:endParaRPr lang="en-GB" sz="2400"/>
          </a:p>
        </p:txBody>
      </p:sp>
    </p:spTree>
    <p:extLst>
      <p:ext uri="{BB962C8B-B14F-4D97-AF65-F5344CB8AC3E}">
        <p14:creationId xmlns:p14="http://schemas.microsoft.com/office/powerpoint/2010/main" val="101194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23DC7-F65A-089B-C9C7-538CC08C795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MILITARY ORDERS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FCF7314-2ADC-062E-F7F8-344A1A6AF174}"/>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1500" dirty="0"/>
              <a:t>FRENCH SOLDIERS:</a:t>
            </a:r>
            <a:r>
              <a:rPr lang="en-US" sz="1500" b="1" i="1" dirty="0"/>
              <a:t>RESISTANCE IS FUTILE WE HAVE ORDERS  TO VIOLATE EVERY WOMAN IN THE PARISH</a:t>
            </a:r>
          </a:p>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t>YOUNG GIRLS:</a:t>
            </a:r>
            <a:r>
              <a:rPr lang="en-US" sz="1500" b="1" i="1" dirty="0"/>
              <a:t>IT IS NOT FOR OURSELVES WE PLEAD- BUT SPARE OUR GRANDMOTHER</a:t>
            </a:r>
          </a:p>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t>GRANDMOTHER :</a:t>
            </a:r>
            <a:r>
              <a:rPr lang="en-US" sz="1500" b="1" i="1" dirty="0"/>
              <a:t>DON’T TALK SUCH NONSENSE, DON’T YOU HEAR THE GENTLEMEN SAY THEY ARE UNDER ORDERS </a:t>
            </a:r>
          </a:p>
        </p:txBody>
      </p:sp>
      <p:pic>
        <p:nvPicPr>
          <p:cNvPr id="5" name="Picture Placeholder 4" descr="A group of people in clothing&#10;&#10;Description automatically generated with medium confidence">
            <a:extLst>
              <a:ext uri="{FF2B5EF4-FFF2-40B4-BE49-F238E27FC236}">
                <a16:creationId xmlns:a16="http://schemas.microsoft.com/office/drawing/2014/main" id="{A1B6CF57-A414-9657-08E9-A3052CEC7E7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1460" r="13563"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07235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92A9-5CD3-267A-8ECF-5B93E27D6B9B}"/>
              </a:ext>
            </a:extLst>
          </p:cNvPr>
          <p:cNvSpPr>
            <a:spLocks noGrp="1"/>
          </p:cNvSpPr>
          <p:nvPr>
            <p:ph type="title"/>
          </p:nvPr>
        </p:nvSpPr>
        <p:spPr>
          <a:xfrm>
            <a:off x="839788" y="172994"/>
            <a:ext cx="3932237" cy="963827"/>
          </a:xfrm>
        </p:spPr>
        <p:txBody>
          <a:bodyPr>
            <a:normAutofit/>
          </a:bodyPr>
          <a:lstStyle/>
          <a:p>
            <a:r>
              <a:rPr lang="en-GB" dirty="0"/>
              <a:t>THE FIRST JEMIMA</a:t>
            </a:r>
          </a:p>
        </p:txBody>
      </p:sp>
      <p:sp>
        <p:nvSpPr>
          <p:cNvPr id="3" name="Content Placeholder 2">
            <a:extLst>
              <a:ext uri="{FF2B5EF4-FFF2-40B4-BE49-F238E27FC236}">
                <a16:creationId xmlns:a16="http://schemas.microsoft.com/office/drawing/2014/main" id="{65FD69CC-DA58-B97A-6E19-8C666826FA09}"/>
              </a:ext>
            </a:extLst>
          </p:cNvPr>
          <p:cNvSpPr>
            <a:spLocks noGrp="1"/>
          </p:cNvSpPr>
          <p:nvPr>
            <p:ph idx="1"/>
          </p:nvPr>
        </p:nvSpPr>
        <p:spPr/>
        <p:txBody>
          <a:bodyPr>
            <a:normAutofit/>
          </a:bodyPr>
          <a:lstStyle/>
          <a:p>
            <a:r>
              <a:rPr lang="en-GB" sz="2800" kern="0" dirty="0">
                <a:effectLst/>
                <a:latin typeface="Times New Roman" panose="02020603050405020304" pitchFamily="18" charset="0"/>
                <a:ea typeface="Calibri" panose="020F0502020204030204" pitchFamily="34" charset="0"/>
              </a:rPr>
              <a:t>an old woman, who imagining that she had little to fear from invaders, and impelled by a strong feeling of curiosity, wandered from the town, that she might have a nearer view of the enemy, in about an hour she returned, and to the utter astonishment of the inhabitants, in company with a French soldier whom she had taken prisoner, and who had been found willing to exchange his liberty for a promise of food and shelter</a:t>
            </a:r>
            <a:endParaRPr lang="en-GB" sz="2800" dirty="0"/>
          </a:p>
        </p:txBody>
      </p:sp>
      <p:sp>
        <p:nvSpPr>
          <p:cNvPr id="4" name="Text Placeholder 3">
            <a:extLst>
              <a:ext uri="{FF2B5EF4-FFF2-40B4-BE49-F238E27FC236}">
                <a16:creationId xmlns:a16="http://schemas.microsoft.com/office/drawing/2014/main" id="{9AE8D404-15A2-9555-533A-2920FF1820AC}"/>
              </a:ext>
            </a:extLst>
          </p:cNvPr>
          <p:cNvSpPr>
            <a:spLocks noGrp="1"/>
          </p:cNvSpPr>
          <p:nvPr>
            <p:ph type="body" sz="half" idx="2"/>
          </p:nvPr>
        </p:nvSpPr>
        <p:spPr/>
        <p:txBody>
          <a:bodyPr/>
          <a:lstStyle/>
          <a:p>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A voyage </a:t>
            </a:r>
            <a:r>
              <a:rPr lang="en-GB"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round Great Britain: undertaken in the summer of the year 1813, and commencing from the Land's-End, Cornwall / by Richard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Ayton</a:t>
            </a:r>
            <a:r>
              <a:rPr lang="en-GB"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a series of views, illustrative of the character and prominent features of the coast, drawn and engraved by William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Daniell</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Vol. 1 (London, 1814), p. 127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1111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64493D4C-0CF7-649B-D7EC-E80DAFEB4EEF}"/>
              </a:ext>
            </a:extLst>
          </p:cNvPr>
          <p:cNvGraphicFramePr/>
          <p:nvPr>
            <p:extLst>
              <p:ext uri="{D42A27DB-BD31-4B8C-83A1-F6EECF244321}">
                <p14:modId xmlns:p14="http://schemas.microsoft.com/office/powerpoint/2010/main" val="308086387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99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extBox 2">
            <a:extLst>
              <a:ext uri="{FF2B5EF4-FFF2-40B4-BE49-F238E27FC236}">
                <a16:creationId xmlns:a16="http://schemas.microsoft.com/office/drawing/2014/main" id="{2FEEEB4A-4B45-75E6-C76A-D28F736BD189}"/>
              </a:ext>
            </a:extLst>
          </p:cNvPr>
          <p:cNvGraphicFramePr/>
          <p:nvPr>
            <p:extLst>
              <p:ext uri="{D42A27DB-BD31-4B8C-83A1-F6EECF244321}">
                <p14:modId xmlns:p14="http://schemas.microsoft.com/office/powerpoint/2010/main" val="333952568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43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6181B2-7C9A-7193-8C41-C656F2C3D226}"/>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3800" dirty="0"/>
              <a:t>AUTHOR: H. L. AP GWILYM, ‘A NATIVE OF THE PRINCIPALITY’</a:t>
            </a:r>
          </a:p>
        </p:txBody>
      </p:sp>
      <p:pic>
        <p:nvPicPr>
          <p:cNvPr id="6" name="Picture Placeholder 5" descr="A close-up of a document">
            <a:extLst>
              <a:ext uri="{FF2B5EF4-FFF2-40B4-BE49-F238E27FC236}">
                <a16:creationId xmlns:a16="http://schemas.microsoft.com/office/drawing/2014/main" id="{306EA94F-1C20-6C73-ACCE-1841E3309BC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913" r="15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37B30DC7-71C7-0D10-9A4E-8DADC7D73D22}"/>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indent="-228600">
              <a:buFont typeface="Arial" panose="020B0604020202020204" pitchFamily="34" charset="0"/>
              <a:buChar char="•"/>
            </a:pPr>
            <a:r>
              <a:rPr lang="en-US" sz="2200" dirty="0"/>
              <a:t>H.L.WILLIAMS NAMED AS AUTHOR IN SECOND EDITION OF 1853</a:t>
            </a:r>
          </a:p>
          <a:p>
            <a:pPr indent="-228600">
              <a:buFont typeface="Arial" panose="020B0604020202020204" pitchFamily="34" charset="0"/>
              <a:buChar char="•"/>
            </a:pPr>
            <a:r>
              <a:rPr lang="en-US" sz="2200" dirty="0"/>
              <a:t>HENRY LEWIS WILLIAMS OF MATHRY PARISH</a:t>
            </a:r>
          </a:p>
          <a:p>
            <a:pPr indent="-228600">
              <a:buFont typeface="Arial" panose="020B0604020202020204" pitchFamily="34" charset="0"/>
              <a:buChar char="•"/>
            </a:pPr>
            <a:r>
              <a:rPr lang="en-US" sz="2200" dirty="0"/>
              <a:t>NAMES THE INVASION CHARACTERS LONG KNOWN IN THE COMMUNITY,JEMIMA NICHOLAS AND MARY WILLIAMS FIRST IDENTIFIED BY NAME IN 1842</a:t>
            </a:r>
          </a:p>
        </p:txBody>
      </p:sp>
    </p:spTree>
    <p:extLst>
      <p:ext uri="{BB962C8B-B14F-4D97-AF65-F5344CB8AC3E}">
        <p14:creationId xmlns:p14="http://schemas.microsoft.com/office/powerpoint/2010/main" val="205128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DE37364-F692-7DDE-FE87-6BCAC8B0FFF0}"/>
              </a:ext>
            </a:extLst>
          </p:cNvPr>
          <p:cNvSpPr txBox="1"/>
          <p:nvPr/>
        </p:nvSpPr>
        <p:spPr>
          <a:xfrm>
            <a:off x="838200" y="1929384"/>
            <a:ext cx="10515600" cy="4251960"/>
          </a:xfrm>
          <a:prstGeom prst="rect">
            <a:avLst/>
          </a:prstGeom>
        </p:spPr>
        <p:txBody>
          <a:bodyPr vert="horz" lIns="91440" tIns="45720" rIns="91440" bIns="45720" rtlCol="0">
            <a:noAutofit/>
          </a:bodyPr>
          <a:lstStyle/>
          <a:p>
            <a:pPr indent="-228600">
              <a:lnSpc>
                <a:spcPct val="90000"/>
              </a:lnSpc>
              <a:spcAft>
                <a:spcPts val="800"/>
              </a:spcAft>
              <a:buFont typeface="Arial" panose="020B0604020202020204" pitchFamily="34" charset="0"/>
              <a:buChar char="•"/>
            </a:pPr>
            <a:r>
              <a:rPr lang="en-US" sz="3200" dirty="0">
                <a:effectLst/>
              </a:rPr>
              <a:t>It was  Ap Gwilym who </a:t>
            </a:r>
            <a:r>
              <a:rPr lang="en-US" sz="3200" dirty="0" err="1">
                <a:effectLst/>
              </a:rPr>
              <a:t>immortalised</a:t>
            </a:r>
            <a:r>
              <a:rPr lang="en-US" sz="3200" dirty="0">
                <a:effectLst/>
              </a:rPr>
              <a:t>  Jemima Nicholas and it was he too who named the victim of rape, Mary Williams. </a:t>
            </a:r>
            <a:endParaRPr lang="en-US" sz="3200" i="1" dirty="0"/>
          </a:p>
          <a:p>
            <a:pPr indent="-228600">
              <a:lnSpc>
                <a:spcPct val="90000"/>
              </a:lnSpc>
              <a:spcAft>
                <a:spcPts val="800"/>
              </a:spcAft>
              <a:buFont typeface="Arial" panose="020B0604020202020204" pitchFamily="34" charset="0"/>
              <a:buChar char="•"/>
            </a:pPr>
            <a:endParaRPr lang="en-US" sz="3200" i="1" dirty="0">
              <a:effectLst/>
            </a:endParaRPr>
          </a:p>
          <a:p>
            <a:pPr indent="-228600">
              <a:spcAft>
                <a:spcPts val="800"/>
              </a:spcAft>
              <a:buFont typeface="Arial" panose="020B0604020202020204" pitchFamily="34" charset="0"/>
              <a:buChar char="•"/>
            </a:pPr>
            <a:r>
              <a:rPr lang="en-US" sz="3200" i="1" dirty="0">
                <a:effectLst/>
              </a:rPr>
              <a:t>Mary Williams, </a:t>
            </a:r>
            <a:r>
              <a:rPr lang="en-US" sz="3200" i="1" dirty="0" err="1">
                <a:effectLst/>
              </a:rPr>
              <a:t>Carlem</a:t>
            </a:r>
            <a:r>
              <a:rPr lang="en-US" sz="3200" i="1" dirty="0">
                <a:effectLst/>
              </a:rPr>
              <a:t>, seeing the enemy approach her house attempted to escape from them through a field; the Frenchmen fired at her, wounded and otherwise ill treated her</a:t>
            </a:r>
            <a:endParaRPr lang="en-US" sz="3200" i="1" dirty="0"/>
          </a:p>
        </p:txBody>
      </p:sp>
    </p:spTree>
    <p:extLst>
      <p:ext uri="{BB962C8B-B14F-4D97-AF65-F5344CB8AC3E}">
        <p14:creationId xmlns:p14="http://schemas.microsoft.com/office/powerpoint/2010/main" val="59511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DA5C-B276-B4BA-5557-375BA02CE799}"/>
              </a:ext>
            </a:extLst>
          </p:cNvPr>
          <p:cNvSpPr>
            <a:spLocks noGrp="1"/>
          </p:cNvSpPr>
          <p:nvPr>
            <p:ph type="title"/>
          </p:nvPr>
        </p:nvSpPr>
        <p:spPr/>
        <p:txBody>
          <a:bodyPr/>
          <a:lstStyle/>
          <a:p>
            <a:r>
              <a:rPr lang="en-GB" sz="3600" dirty="0"/>
              <a:t>NEGLECTED TEXT</a:t>
            </a:r>
            <a:r>
              <a:rPr lang="en-GB" dirty="0"/>
              <a:t>: </a:t>
            </a:r>
            <a:r>
              <a:rPr lang="en-GB" sz="4000" i="1" dirty="0"/>
              <a:t>The French at Fishguard  in 1797</a:t>
            </a:r>
          </a:p>
        </p:txBody>
      </p:sp>
      <p:sp>
        <p:nvSpPr>
          <p:cNvPr id="3" name="Content Placeholder 2">
            <a:extLst>
              <a:ext uri="{FF2B5EF4-FFF2-40B4-BE49-F238E27FC236}">
                <a16:creationId xmlns:a16="http://schemas.microsoft.com/office/drawing/2014/main" id="{A5BB4F86-315A-D585-9A43-F9EA27198B9A}"/>
              </a:ext>
            </a:extLst>
          </p:cNvPr>
          <p:cNvSpPr>
            <a:spLocks noGrp="1"/>
          </p:cNvSpPr>
          <p:nvPr>
            <p:ph sz="half" idx="1"/>
          </p:nvPr>
        </p:nvSpPr>
        <p:spPr/>
        <p:txBody>
          <a:bodyPr>
            <a:noAutofit/>
          </a:bodyPr>
          <a:lstStyle/>
          <a:p>
            <a:pPr>
              <a:lnSpc>
                <a:spcPct val="210000"/>
              </a:lnSpc>
            </a:pPr>
            <a:r>
              <a:rPr lang="en-GB" sz="2000" i="1" kern="0" dirty="0">
                <a:effectLst/>
                <a:latin typeface="Times New Roman" panose="02020603050405020304" pitchFamily="18" charset="0"/>
                <a:ea typeface="Calibri" panose="020F0502020204030204" pitchFamily="34" charset="0"/>
              </a:rPr>
              <a:t>One poor woman, still alive, named Mary Williams, whom I visited at Fishguard, the mother of six children, and then pregnant with a seventh, had been </a:t>
            </a:r>
            <a:r>
              <a:rPr lang="en-GB" sz="2000" b="1" i="1" kern="0" dirty="0">
                <a:effectLst/>
                <a:latin typeface="Times New Roman" panose="02020603050405020304" pitchFamily="18" charset="0"/>
                <a:ea typeface="Calibri" panose="020F0502020204030204" pitchFamily="34" charset="0"/>
              </a:rPr>
              <a:t>brutally violated</a:t>
            </a:r>
            <a:r>
              <a:rPr lang="en-GB" sz="2000" i="1" kern="0" dirty="0">
                <a:effectLst/>
                <a:latin typeface="Times New Roman" panose="02020603050405020304" pitchFamily="18" charset="0"/>
                <a:ea typeface="Calibri" panose="020F0502020204030204" pitchFamily="34" charset="0"/>
              </a:rPr>
              <a:t> by a drunken Frenchman and when she afterwards attempted to escape, was shot at, and desperately wounded in the thigh</a:t>
            </a:r>
            <a:endParaRPr lang="en-GB" sz="2000" i="1" dirty="0"/>
          </a:p>
        </p:txBody>
      </p:sp>
      <p:sp>
        <p:nvSpPr>
          <p:cNvPr id="4" name="Content Placeholder 3">
            <a:extLst>
              <a:ext uri="{FF2B5EF4-FFF2-40B4-BE49-F238E27FC236}">
                <a16:creationId xmlns:a16="http://schemas.microsoft.com/office/drawing/2014/main" id="{5899DC9D-F84C-E1B0-BB51-A17CF02768B8}"/>
              </a:ext>
            </a:extLst>
          </p:cNvPr>
          <p:cNvSpPr>
            <a:spLocks noGrp="1"/>
          </p:cNvSpPr>
          <p:nvPr>
            <p:ph sz="half" idx="2"/>
          </p:nvPr>
        </p:nvSpPr>
        <p:spPr/>
        <p:txBody>
          <a:bodyPr>
            <a:normAutofit fontScale="32500" lnSpcReduction="20000"/>
          </a:bodyPr>
          <a:lstStyle/>
          <a:p>
            <a:pPr>
              <a:lnSpc>
                <a:spcPct val="200000"/>
              </a:lnSpc>
              <a:spcAft>
                <a:spcPts val="800"/>
              </a:spcAft>
            </a:pPr>
            <a:r>
              <a:rPr lang="en-GB" sz="6400" kern="0" dirty="0">
                <a:effectLst/>
                <a:latin typeface="Times New Roman" panose="02020603050405020304" pitchFamily="18" charset="0"/>
                <a:ea typeface="Calibri" panose="020F0502020204030204" pitchFamily="34" charset="0"/>
                <a:cs typeface="Times New Roman" panose="02020603050405020304" pitchFamily="18" charset="0"/>
              </a:rPr>
              <a:t>The author of the 1843 work knew that Mary Williams was pregnant when she was raped, ten years before it became publicly known; on her death in 1853 at the age of 88.</a:t>
            </a:r>
            <a:r>
              <a:rPr lang="en-GB" sz="6400" i="1" kern="0" dirty="0">
                <a:latin typeface="Times New Roman" panose="02020603050405020304" pitchFamily="18" charset="0"/>
                <a:ea typeface="Calibri" panose="020F0502020204030204" pitchFamily="34" charset="0"/>
                <a:cs typeface="Times New Roman" panose="02020603050405020304" pitchFamily="18" charset="0"/>
              </a:rPr>
              <a:t>The French at Fishguard</a:t>
            </a:r>
            <a:r>
              <a:rPr lang="en-GB" sz="6400" kern="0" dirty="0">
                <a:latin typeface="Times New Roman" panose="02020603050405020304" pitchFamily="18" charset="0"/>
                <a:ea typeface="Calibri" panose="020F0502020204030204" pitchFamily="34" charset="0"/>
                <a:cs typeface="Times New Roman" panose="02020603050405020304" pitchFamily="18" charset="0"/>
              </a:rPr>
              <a:t>  </a:t>
            </a:r>
            <a:r>
              <a:rPr lang="en-GB" sz="6400" i="1" kern="0" dirty="0">
                <a:latin typeface="Times New Roman" panose="02020603050405020304" pitchFamily="18" charset="0"/>
                <a:ea typeface="Calibri" panose="020F0502020204030204" pitchFamily="34" charset="0"/>
                <a:cs typeface="Times New Roman" panose="02020603050405020304" pitchFamily="18" charset="0"/>
              </a:rPr>
              <a:t>in 1797 </a:t>
            </a:r>
            <a:r>
              <a:rPr lang="en-GB" sz="6400" kern="0" dirty="0">
                <a:latin typeface="Times New Roman" panose="02020603050405020304" pitchFamily="18" charset="0"/>
                <a:ea typeface="Calibri" panose="020F0502020204030204" pitchFamily="34" charset="0"/>
                <a:cs typeface="Times New Roman" panose="02020603050405020304" pitchFamily="18" charset="0"/>
              </a:rPr>
              <a:t>has ‘brutally violated’ which is nearer the truth than Ap Gwilym’s ‘otherwise ill treated her’</a:t>
            </a:r>
            <a:endParaRPr lang="en-GB" sz="6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2073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379E-D726-6E6B-9471-903A8F876A7C}"/>
              </a:ext>
            </a:extLst>
          </p:cNvPr>
          <p:cNvSpPr>
            <a:spLocks noGrp="1"/>
          </p:cNvSpPr>
          <p:nvPr>
            <p:ph type="title"/>
          </p:nvPr>
        </p:nvSpPr>
        <p:spPr/>
        <p:txBody>
          <a:bodyPr/>
          <a:lstStyle/>
          <a:p>
            <a:r>
              <a:rPr lang="en-GB" dirty="0"/>
              <a:t>METHODIST MEMORIES-MARY WILLIAMS</a:t>
            </a:r>
          </a:p>
        </p:txBody>
      </p:sp>
      <p:sp>
        <p:nvSpPr>
          <p:cNvPr id="3" name="Content Placeholder 2">
            <a:extLst>
              <a:ext uri="{FF2B5EF4-FFF2-40B4-BE49-F238E27FC236}">
                <a16:creationId xmlns:a16="http://schemas.microsoft.com/office/drawing/2014/main" id="{D56A1F87-FB80-7DB4-EC15-98C716C00C56}"/>
              </a:ext>
            </a:extLst>
          </p:cNvPr>
          <p:cNvSpPr>
            <a:spLocks noGrp="1"/>
          </p:cNvSpPr>
          <p:nvPr>
            <p:ph idx="1"/>
          </p:nvPr>
        </p:nvSpPr>
        <p:spPr/>
        <p:txBody>
          <a:bodyPr>
            <a:normAutofit fontScale="85000" lnSpcReduction="20000"/>
          </a:bodyPr>
          <a:lstStyle/>
          <a:p>
            <a:pPr>
              <a:lnSpc>
                <a:spcPct val="200000"/>
              </a:lnSpc>
              <a:spcAft>
                <a:spcPts val="800"/>
              </a:spcAft>
            </a:pPr>
            <a:r>
              <a:rPr lang="en-GB" sz="2800" kern="0" dirty="0">
                <a:effectLst/>
                <a:latin typeface="Times New Roman" panose="02020603050405020304" pitchFamily="18" charset="0"/>
                <a:ea typeface="Calibri" panose="020F0502020204030204" pitchFamily="34" charset="0"/>
                <a:cs typeface="Times New Roman" panose="02020603050405020304" pitchFamily="18" charset="0"/>
              </a:rPr>
              <a:t>In the 1850s, David Meyler, the Methodist minister in Fishguard, claimed, without naming Mary Willams, that she had not suffered any ill treatment (</a:t>
            </a:r>
            <a:r>
              <a:rPr lang="en-GB" sz="2800" i="1" kern="0" dirty="0" err="1">
                <a:effectLst/>
                <a:latin typeface="Times New Roman" panose="02020603050405020304" pitchFamily="18" charset="0"/>
                <a:ea typeface="Calibri" panose="020F0502020204030204" pitchFamily="34" charset="0"/>
                <a:cs typeface="Times New Roman" panose="02020603050405020304" pitchFamily="18" charset="0"/>
              </a:rPr>
              <a:t>sarhâd</a:t>
            </a:r>
            <a:r>
              <a:rPr lang="en-GB" sz="2800" kern="0" dirty="0">
                <a:effectLst/>
                <a:latin typeface="Times New Roman" panose="02020603050405020304" pitchFamily="18" charset="0"/>
                <a:ea typeface="Calibri" panose="020F0502020204030204" pitchFamily="34" charset="0"/>
                <a:cs typeface="Times New Roman" panose="02020603050405020304" pitchFamily="18" charset="0"/>
              </a:rPr>
              <a:t>), ‘er y </a:t>
            </a:r>
            <a:r>
              <a:rPr lang="en-GB" sz="2800" kern="0" dirty="0" err="1">
                <a:effectLst/>
                <a:latin typeface="Times New Roman" panose="02020603050405020304" pitchFamily="18" charset="0"/>
                <a:ea typeface="Calibri" panose="020F0502020204030204" pitchFamily="34" charset="0"/>
                <a:cs typeface="Times New Roman" panose="02020603050405020304" pitchFamily="18" charset="0"/>
              </a:rPr>
              <a:t>buwyd</a:t>
            </a:r>
            <a:r>
              <a:rPr lang="en-GB" sz="2800" kern="0" dirty="0">
                <a:effectLst/>
                <a:latin typeface="Times New Roman" panose="02020603050405020304" pitchFamily="18" charset="0"/>
                <a:ea typeface="Calibri" panose="020F0502020204030204" pitchFamily="34" charset="0"/>
                <a:cs typeface="Times New Roman" panose="02020603050405020304" pitchFamily="18" charset="0"/>
              </a:rPr>
              <a:t> yn </a:t>
            </a:r>
            <a:r>
              <a:rPr lang="en-GB" sz="2800" kern="0" dirty="0" err="1">
                <a:effectLst/>
                <a:latin typeface="Times New Roman" panose="02020603050405020304" pitchFamily="18" charset="0"/>
                <a:ea typeface="Calibri" panose="020F0502020204030204" pitchFamily="34" charset="0"/>
                <a:cs typeface="Times New Roman" panose="02020603050405020304" pitchFamily="18" charset="0"/>
              </a:rPr>
              <a:t>dweyd</a:t>
            </a:r>
            <a:r>
              <a:rPr lang="en-GB"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kern="0" dirty="0" err="1">
                <a:effectLst/>
                <a:latin typeface="Times New Roman" panose="02020603050405020304" pitchFamily="18" charset="0"/>
                <a:ea typeface="Calibri" panose="020F0502020204030204" pitchFamily="34" charset="0"/>
                <a:cs typeface="Times New Roman" panose="02020603050405020304" pitchFamily="18" charset="0"/>
              </a:rPr>
              <a:t>hyny</a:t>
            </a:r>
            <a:r>
              <a:rPr lang="en-GB" sz="2800" kern="0" dirty="0">
                <a:effectLst/>
                <a:latin typeface="Times New Roman" panose="02020603050405020304" pitchFamily="18" charset="0"/>
                <a:ea typeface="Calibri" panose="020F0502020204030204" pitchFamily="34" charset="0"/>
                <a:cs typeface="Times New Roman" panose="02020603050405020304" pitchFamily="18" charset="0"/>
              </a:rPr>
              <a:t>’ (‘even though people have said so’).. Just two months after the rape Meyler wrote  she gave birth to a son, whom she named Jabez, but the infant only lived a few months.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21005">
              <a:lnSpc>
                <a:spcPct val="200000"/>
              </a:lnSpc>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Adgofion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Tiriad</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y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Ffrancod</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 </a:t>
            </a:r>
            <a:r>
              <a:rPr lang="es-ES" sz="2400" i="1" dirty="0" err="1">
                <a:effectLst/>
                <a:latin typeface="Times New Roman" panose="02020603050405020304" pitchFamily="18" charset="0"/>
                <a:ea typeface="Calibri" panose="020F0502020204030204" pitchFamily="34" charset="0"/>
                <a:cs typeface="Times New Roman" panose="02020603050405020304" pitchFamily="18" charset="0"/>
              </a:rPr>
              <a:t>Traethodydd</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12 (1856), 365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5620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person holding a spear and a dog&#10;&#10;AI-generated content may be incorrect.">
            <a:extLst>
              <a:ext uri="{FF2B5EF4-FFF2-40B4-BE49-F238E27FC236}">
                <a16:creationId xmlns:a16="http://schemas.microsoft.com/office/drawing/2014/main" id="{5934C11D-CA16-E0F1-ADE9-EF1EBF3312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468630"/>
            <a:ext cx="11277600" cy="59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9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DB01-E26E-9FAA-1EDF-D54680FCB631}"/>
              </a:ext>
            </a:extLst>
          </p:cNvPr>
          <p:cNvSpPr>
            <a:spLocks noGrp="1"/>
          </p:cNvSpPr>
          <p:nvPr>
            <p:ph type="title"/>
          </p:nvPr>
        </p:nvSpPr>
        <p:spPr/>
        <p:txBody>
          <a:bodyPr/>
          <a:lstStyle/>
          <a:p>
            <a:r>
              <a:rPr lang="en-GB" dirty="0"/>
              <a:t>1970s MALE CHAUVINISM</a:t>
            </a:r>
          </a:p>
        </p:txBody>
      </p:sp>
      <p:sp>
        <p:nvSpPr>
          <p:cNvPr id="3" name="Content Placeholder 2">
            <a:extLst>
              <a:ext uri="{FF2B5EF4-FFF2-40B4-BE49-F238E27FC236}">
                <a16:creationId xmlns:a16="http://schemas.microsoft.com/office/drawing/2014/main" id="{8DEF51CA-F1AA-A26C-CB33-EF93418D2772}"/>
              </a:ext>
            </a:extLst>
          </p:cNvPr>
          <p:cNvSpPr>
            <a:spLocks noGrp="1"/>
          </p:cNvSpPr>
          <p:nvPr>
            <p:ph idx="1"/>
          </p:nvPr>
        </p:nvSpPr>
        <p:spPr/>
        <p:txBody>
          <a:bodyPr>
            <a:normAutofit fontScale="70000" lnSpcReduction="20000"/>
          </a:bodyPr>
          <a:lstStyle/>
          <a:p>
            <a:pPr fontAlgn="base">
              <a:lnSpc>
                <a:spcPct val="107000"/>
              </a:lnSpc>
              <a:spcAft>
                <a:spcPts val="800"/>
              </a:spcAft>
            </a:pPr>
            <a:r>
              <a:rPr lang="en-GB" sz="4600" kern="0" dirty="0">
                <a:effectLst/>
                <a:latin typeface="Calibri" panose="020F0502020204030204" pitchFamily="34" charset="0"/>
                <a:ea typeface="Calibri" panose="020F0502020204030204" pitchFamily="34" charset="0"/>
                <a:cs typeface="Times New Roman" panose="02020603050405020304" pitchFamily="18" charset="0"/>
              </a:rPr>
              <a:t>In 1974,John Kinross writes of Mary Williams and  her pension: “She lived on  a fat government pension until she was 89 so by the time she dies  she had gained £2240 from the incident </a:t>
            </a:r>
            <a:r>
              <a:rPr lang="en-GB" sz="4600" b="1" kern="0" dirty="0">
                <a:effectLst/>
                <a:latin typeface="Calibri" panose="020F0502020204030204" pitchFamily="34" charset="0"/>
                <a:ea typeface="Calibri" panose="020F0502020204030204" pitchFamily="34" charset="0"/>
                <a:cs typeface="Times New Roman" panose="02020603050405020304" pitchFamily="18" charset="0"/>
              </a:rPr>
              <a:t>which made it well worth while” </a:t>
            </a:r>
            <a:r>
              <a:rPr lang="en-GB" sz="4600" kern="0" dirty="0">
                <a:effectLst/>
                <a:latin typeface="Calibri" panose="020F0502020204030204" pitchFamily="34" charset="0"/>
                <a:ea typeface="Calibri" panose="020F0502020204030204" pitchFamily="34" charset="0"/>
                <a:cs typeface="Times New Roman" panose="02020603050405020304" pitchFamily="18" charset="0"/>
              </a:rPr>
              <a:t>Kinross, Fishguard Fiasco  (first ed 1974 )p 58. In the 2007 reprint the last phrase “which made it well worth while” is thankfully dropped, 2007 version p.45</a:t>
            </a:r>
            <a:endParaRPr lang="en-GB" sz="4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GB" sz="18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3761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2195-6C95-06B0-E69A-1A699EF3392D}"/>
              </a:ext>
            </a:extLst>
          </p:cNvPr>
          <p:cNvSpPr>
            <a:spLocks noGrp="1"/>
          </p:cNvSpPr>
          <p:nvPr>
            <p:ph type="title"/>
          </p:nvPr>
        </p:nvSpPr>
        <p:spPr/>
        <p:txBody>
          <a:bodyPr/>
          <a:lstStyle/>
          <a:p>
            <a:r>
              <a:rPr lang="en-GB" dirty="0"/>
              <a:t>METHODIST MEMORIES-JEMIMA</a:t>
            </a:r>
          </a:p>
        </p:txBody>
      </p:sp>
      <p:sp>
        <p:nvSpPr>
          <p:cNvPr id="3" name="Content Placeholder 2">
            <a:extLst>
              <a:ext uri="{FF2B5EF4-FFF2-40B4-BE49-F238E27FC236}">
                <a16:creationId xmlns:a16="http://schemas.microsoft.com/office/drawing/2014/main" id="{A9BDD35C-92AE-78D5-874D-CADD41337778}"/>
              </a:ext>
            </a:extLst>
          </p:cNvPr>
          <p:cNvSpPr>
            <a:spLocks noGrp="1"/>
          </p:cNvSpPr>
          <p:nvPr>
            <p:ph idx="1"/>
          </p:nvPr>
        </p:nvSpPr>
        <p:spPr/>
        <p:txBody>
          <a:bodyPr>
            <a:normAutofit/>
          </a:bodyPr>
          <a:lstStyle/>
          <a:p>
            <a:r>
              <a:rPr lang="en-GB" kern="0" dirty="0">
                <a:effectLst/>
                <a:latin typeface="Times New Roman" panose="02020603050405020304" pitchFamily="18" charset="0"/>
                <a:ea typeface="Calibri" panose="020F0502020204030204" pitchFamily="34" charset="0"/>
              </a:rPr>
              <a:t>The Methodist minister’s Meyler’s remembrance of Jemima  provides a new character trait that would be picked up by later writers in the temperance movement: </a:t>
            </a:r>
            <a:r>
              <a:rPr lang="en-GB" b="1" kern="0" dirty="0">
                <a:effectLst/>
                <a:latin typeface="Times New Roman" panose="02020603050405020304" pitchFamily="18" charset="0"/>
                <a:ea typeface="Calibri" panose="020F0502020204030204" pitchFamily="34" charset="0"/>
              </a:rPr>
              <a:t>‘she received as much beer as she could drink that afternoon in the town, a drink she was very fond of throughout her life’. </a:t>
            </a:r>
            <a:endParaRPr lang="en-GB" b="1" dirty="0"/>
          </a:p>
        </p:txBody>
      </p:sp>
    </p:spTree>
    <p:extLst>
      <p:ext uri="{BB962C8B-B14F-4D97-AF65-F5344CB8AC3E}">
        <p14:creationId xmlns:p14="http://schemas.microsoft.com/office/powerpoint/2010/main" val="276773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2D702-70E5-EC20-C7CD-D541C7969177}"/>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THE ANTI-JEMIMA. NANSI JONES. PRODUCT OF DAVID REES, CAPEL 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F2BB23-8FD5-0A4B-4001-B137757534DF}"/>
              </a:ext>
            </a:extLst>
          </p:cNvPr>
          <p:cNvSpPr>
            <a:spLocks noGrp="1"/>
          </p:cNvSpPr>
          <p:nvPr>
            <p:ph idx="1"/>
          </p:nvPr>
        </p:nvSpPr>
        <p:spPr>
          <a:xfrm>
            <a:off x="4447308" y="591344"/>
            <a:ext cx="6906491" cy="5585619"/>
          </a:xfrm>
        </p:spPr>
        <p:txBody>
          <a:bodyPr anchor="ctr">
            <a:normAutofit/>
          </a:bodyPr>
          <a:lstStyle/>
          <a:p>
            <a:r>
              <a:rPr lang="en-GB" kern="0">
                <a:effectLst/>
                <a:latin typeface="Times New Roman" panose="02020603050405020304" pitchFamily="18" charset="0"/>
                <a:ea typeface="Calibri" panose="020F0502020204030204" pitchFamily="34" charset="0"/>
              </a:rPr>
              <a:t>In 1863, a stronger </a:t>
            </a:r>
            <a:r>
              <a:rPr lang="en-GB" b="1" kern="0">
                <a:effectLst/>
                <a:latin typeface="Times New Roman" panose="02020603050405020304" pitchFamily="18" charset="0"/>
                <a:ea typeface="Calibri" panose="020F0502020204030204" pitchFamily="34" charset="0"/>
              </a:rPr>
              <a:t>Nonconformist </a:t>
            </a:r>
            <a:r>
              <a:rPr lang="en-GB" kern="0">
                <a:effectLst/>
                <a:latin typeface="Times New Roman" panose="02020603050405020304" pitchFamily="18" charset="0"/>
                <a:ea typeface="Calibri" panose="020F0502020204030204" pitchFamily="34" charset="0"/>
              </a:rPr>
              <a:t>female role model than Jemima was introduced to the narrative of the French Invasion: </a:t>
            </a:r>
            <a:r>
              <a:rPr lang="en-GB" kern="0" err="1">
                <a:effectLst/>
                <a:latin typeface="Times New Roman" panose="02020603050405020304" pitchFamily="18" charset="0"/>
                <a:ea typeface="Calibri" panose="020F0502020204030204" pitchFamily="34" charset="0"/>
              </a:rPr>
              <a:t>Nansi</a:t>
            </a:r>
            <a:r>
              <a:rPr lang="en-GB" kern="0">
                <a:effectLst/>
                <a:latin typeface="Times New Roman" panose="02020603050405020304" pitchFamily="18" charset="0"/>
                <a:ea typeface="Calibri" panose="020F0502020204030204" pitchFamily="34" charset="0"/>
              </a:rPr>
              <a:t> Jones, the Nonconformist counterpart to Jemima Nicholas. There was no English language equivalent.</a:t>
            </a:r>
          </a:p>
          <a:p>
            <a:endParaRPr lang="en-GB" kern="0">
              <a:latin typeface="Times New Roman" panose="02020603050405020304" pitchFamily="18" charset="0"/>
            </a:endParaRPr>
          </a:p>
          <a:p>
            <a:r>
              <a:rPr lang="en-GB" kern="0">
                <a:effectLst/>
                <a:latin typeface="Times New Roman" panose="02020603050405020304" pitchFamily="18" charset="0"/>
                <a:ea typeface="Calibri" panose="020F0502020204030204" pitchFamily="34" charset="0"/>
              </a:rPr>
              <a:t>The saintly hymn-singing </a:t>
            </a:r>
            <a:r>
              <a:rPr lang="en-GB" kern="0" err="1">
                <a:effectLst/>
                <a:latin typeface="Times New Roman" panose="02020603050405020304" pitchFamily="18" charset="0"/>
                <a:ea typeface="Calibri" panose="020F0502020204030204" pitchFamily="34" charset="0"/>
              </a:rPr>
              <a:t>Nansi</a:t>
            </a:r>
            <a:r>
              <a:rPr lang="en-GB" kern="0">
                <a:effectLst/>
                <a:latin typeface="Times New Roman" panose="02020603050405020304" pitchFamily="18" charset="0"/>
                <a:ea typeface="Calibri" panose="020F0502020204030204" pitchFamily="34" charset="0"/>
              </a:rPr>
              <a:t> Jones represented far more acceptable Nonconformist values than those of the masculine, beer drinking, pitchfork wielding, Anglican Jemima.</a:t>
            </a:r>
            <a:endParaRPr lang="en-GB"/>
          </a:p>
        </p:txBody>
      </p:sp>
    </p:spTree>
    <p:extLst>
      <p:ext uri="{BB962C8B-B14F-4D97-AF65-F5344CB8AC3E}">
        <p14:creationId xmlns:p14="http://schemas.microsoft.com/office/powerpoint/2010/main" val="421279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BB86F-8C26-5FDA-A995-2B9F7E6E0A9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t>CENTENARY MEDAL . A LADDO A LEDDIR</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ooden&#10;&#10;Description automatically generated">
            <a:extLst>
              <a:ext uri="{FF2B5EF4-FFF2-40B4-BE49-F238E27FC236}">
                <a16:creationId xmlns:a16="http://schemas.microsoft.com/office/drawing/2014/main" id="{286A9299-AD14-F1F2-67E9-5DAB39B6790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328863" y="2642616"/>
            <a:ext cx="3596770" cy="3605784"/>
          </a:xfrm>
          <a:prstGeom prst="rect">
            <a:avLst/>
          </a:prstGeom>
          <a:noFill/>
        </p:spPr>
      </p:pic>
      <p:pic>
        <p:nvPicPr>
          <p:cNvPr id="6" name="Content Placeholder 5" descr="A close-up of a coin&#10;&#10;Description automatically generated">
            <a:extLst>
              <a:ext uri="{FF2B5EF4-FFF2-40B4-BE49-F238E27FC236}">
                <a16:creationId xmlns:a16="http://schemas.microsoft.com/office/drawing/2014/main" id="{C9023BD5-9546-6FE3-6CF0-992C1BB824F5}"/>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rot="5400000">
            <a:off x="7258812" y="2642616"/>
            <a:ext cx="3605784" cy="3605784"/>
          </a:xfrm>
          <a:prstGeom prst="rect">
            <a:avLst/>
          </a:prstGeom>
          <a:noFill/>
        </p:spPr>
      </p:pic>
    </p:spTree>
    <p:extLst>
      <p:ext uri="{BB962C8B-B14F-4D97-AF65-F5344CB8AC3E}">
        <p14:creationId xmlns:p14="http://schemas.microsoft.com/office/powerpoint/2010/main" val="287039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wearing red and white clothes">
            <a:extLst>
              <a:ext uri="{FF2B5EF4-FFF2-40B4-BE49-F238E27FC236}">
                <a16:creationId xmlns:a16="http://schemas.microsoft.com/office/drawing/2014/main" id="{51808984-8BB3-9038-12BD-2CABD3B47891}"/>
              </a:ext>
            </a:extLst>
          </p:cNvPr>
          <p:cNvPicPr>
            <a:picLocks noChangeAspect="1"/>
          </p:cNvPicPr>
          <p:nvPr/>
        </p:nvPicPr>
        <p:blipFill>
          <a:blip r:embed="rId4">
            <a:extLst>
              <a:ext uri="{28A0092B-C50C-407E-A947-70E740481C1C}">
                <a14:useLocalDpi xmlns:a14="http://schemas.microsoft.com/office/drawing/2010/main" val="0"/>
              </a:ext>
            </a:extLst>
          </a:blip>
          <a:srcRect l="28806" r="68" b="-1"/>
          <a:stretch/>
        </p:blipFill>
        <p:spPr>
          <a:xfrm>
            <a:off x="20" y="1282"/>
            <a:ext cx="12191980" cy="6856718"/>
          </a:xfrm>
          <a:prstGeom prst="rect">
            <a:avLst/>
          </a:prstGeom>
        </p:spPr>
      </p:pic>
      <p:pic>
        <p:nvPicPr>
          <p:cNvPr id="2" name="Online Media 1" title="Ryan Davies: Napoleon vs Mam">
            <a:hlinkClick r:id="" action="ppaction://media"/>
            <a:extLst>
              <a:ext uri="{FF2B5EF4-FFF2-40B4-BE49-F238E27FC236}">
                <a16:creationId xmlns:a16="http://schemas.microsoft.com/office/drawing/2014/main" id="{939746C9-8322-DEA2-DB44-42FE70667758}"/>
              </a:ext>
            </a:extLst>
          </p:cNvPr>
          <p:cNvPicPr>
            <a:picLocks noRot="1" noChangeAspect="1"/>
          </p:cNvPicPr>
          <p:nvPr>
            <a:videoFile r:link="rId1"/>
          </p:nvPr>
        </p:nvPicPr>
        <p:blipFill>
          <a:blip r:embed="rId5"/>
          <a:stretch>
            <a:fillRect/>
          </a:stretch>
        </p:blipFill>
        <p:spPr>
          <a:xfrm>
            <a:off x="-2544417" y="-583096"/>
            <a:ext cx="18221739" cy="8600661"/>
          </a:xfrm>
          <a:prstGeom prst="rect">
            <a:avLst/>
          </a:prstGeom>
        </p:spPr>
      </p:pic>
    </p:spTree>
    <p:extLst>
      <p:ext uri="{BB962C8B-B14F-4D97-AF65-F5344CB8AC3E}">
        <p14:creationId xmlns:p14="http://schemas.microsoft.com/office/powerpoint/2010/main" val="39475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5" descr="Carngwasted and Ebewalin 1795. NLW PD05738"/>
          <p:cNvPicPr>
            <a:picLocks noChangeAspect="1" noChangeArrowheads="1"/>
          </p:cNvPicPr>
          <p:nvPr/>
        </p:nvPicPr>
        <p:blipFill>
          <a:blip r:embed="rId3" cstate="print"/>
          <a:srcRect t="26724"/>
          <a:stretch/>
        </p:blipFill>
        <p:spPr bwMode="auto">
          <a:xfrm>
            <a:off x="20" y="1282"/>
            <a:ext cx="12191980" cy="68567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822ED-092C-867B-41AC-76A081DC4C28}"/>
            </a:ext>
          </a:extLst>
        </p:cNvPr>
        <p:cNvGrpSpPr/>
        <p:nvPr/>
      </p:nvGrpSpPr>
      <p:grpSpPr>
        <a:xfrm>
          <a:off x="0" y="0"/>
          <a:ext cx="0" cy="0"/>
          <a:chOff x="0" y="0"/>
          <a:chExt cx="0" cy="0"/>
        </a:xfrm>
      </p:grpSpPr>
      <p:pic>
        <p:nvPicPr>
          <p:cNvPr id="2050" name="Picture 5" descr="Goodwick sands [ca. 1797]. NLW PD05739">
            <a:extLst>
              <a:ext uri="{FF2B5EF4-FFF2-40B4-BE49-F238E27FC236}">
                <a16:creationId xmlns:a16="http://schemas.microsoft.com/office/drawing/2014/main" id="{33DF7AF9-A24A-6774-66DD-0423164C39E3}"/>
              </a:ext>
            </a:extLst>
          </p:cNvPr>
          <p:cNvPicPr>
            <a:picLocks noChangeAspect="1" noChangeArrowheads="1"/>
          </p:cNvPicPr>
          <p:nvPr/>
        </p:nvPicPr>
        <p:blipFill>
          <a:blip r:embed="rId3" cstate="print"/>
          <a:srcRect t="25756"/>
          <a:stretch/>
        </p:blipFill>
        <p:spPr bwMode="auto">
          <a:xfrm>
            <a:off x="20" y="1282"/>
            <a:ext cx="12191980" cy="6856718"/>
          </a:xfrm>
          <a:prstGeom prst="rect">
            <a:avLst/>
          </a:prstGeom>
          <a:noFill/>
        </p:spPr>
      </p:pic>
    </p:spTree>
    <p:extLst>
      <p:ext uri="{BB962C8B-B14F-4D97-AF65-F5344CB8AC3E}">
        <p14:creationId xmlns:p14="http://schemas.microsoft.com/office/powerpoint/2010/main" val="33027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2164702F-7962-711E-0F44-5AD60EBB494C}"/>
              </a:ext>
            </a:extLst>
          </p:cNvPr>
          <p:cNvGraphicFramePr/>
          <p:nvPr>
            <p:extLst>
              <p:ext uri="{D42A27DB-BD31-4B8C-83A1-F6EECF244321}">
                <p14:modId xmlns:p14="http://schemas.microsoft.com/office/powerpoint/2010/main" val="3800746958"/>
              </p:ext>
            </p:extLst>
          </p:nvPr>
        </p:nvGraphicFramePr>
        <p:xfrm>
          <a:off x="838200" y="345989"/>
          <a:ext cx="10515600" cy="583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732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BD69149-8E15-913F-6859-147DE93C53F6}"/>
              </a:ext>
            </a:extLst>
          </p:cNvPr>
          <p:cNvGraphicFramePr/>
          <p:nvPr/>
        </p:nvGraphicFramePr>
        <p:xfrm>
          <a:off x="3049029" y="321277"/>
          <a:ext cx="6811663" cy="62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93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FD89D769-04BF-5922-0C49-BFE409B25E50}"/>
              </a:ext>
            </a:extLst>
          </p:cNvPr>
          <p:cNvGraphicFramePr/>
          <p:nvPr>
            <p:extLst>
              <p:ext uri="{D42A27DB-BD31-4B8C-83A1-F6EECF244321}">
                <p14:modId xmlns:p14="http://schemas.microsoft.com/office/powerpoint/2010/main" val="3532218062"/>
              </p:ext>
            </p:extLst>
          </p:nvPr>
        </p:nvGraphicFramePr>
        <p:xfrm>
          <a:off x="1188062" y="395416"/>
          <a:ext cx="9356107" cy="582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23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4035"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95147D50-5EF1-3DBA-6F1D-5D985DADE9E5}"/>
              </a:ext>
            </a:extLst>
          </p:cNvPr>
          <p:cNvSpPr>
            <a:spLocks noGrp="1"/>
          </p:cNvSpPr>
          <p:nvPr>
            <p:ph type="title"/>
          </p:nvPr>
        </p:nvSpPr>
        <p:spPr>
          <a:xfrm>
            <a:off x="1010094" y="1062680"/>
            <a:ext cx="5444034" cy="4955347"/>
          </a:xfrm>
        </p:spPr>
        <p:txBody>
          <a:bodyPr vert="horz" lIns="91440" tIns="45720" rIns="91440" bIns="45720" rtlCol="0" anchor="ctr">
            <a:normAutofit/>
          </a:bodyPr>
          <a:lstStyle/>
          <a:p>
            <a:pPr algn="ctr"/>
            <a:r>
              <a:rPr lang="en-US" sz="3000" dirty="0">
                <a:solidFill>
                  <a:schemeClr val="bg1">
                    <a:alpha val="60000"/>
                  </a:schemeClr>
                </a:solidFill>
                <a:effectLst/>
              </a:rPr>
              <a:t>Our </a:t>
            </a:r>
            <a:r>
              <a:rPr lang="en-US" sz="3000" dirty="0" err="1">
                <a:solidFill>
                  <a:schemeClr val="bg1">
                    <a:alpha val="60000"/>
                  </a:schemeClr>
                </a:solidFill>
                <a:effectLst/>
              </a:rPr>
              <a:t>Dragooners</a:t>
            </a:r>
            <a:r>
              <a:rPr lang="en-US" sz="3000" dirty="0">
                <a:solidFill>
                  <a:schemeClr val="bg1">
                    <a:alpha val="60000"/>
                  </a:schemeClr>
                </a:solidFill>
                <a:effectLst/>
              </a:rPr>
              <a:t> sent us some companies of Dragoons after the old women of Pembrokeshire had secured the damned Republicans as it seems we are requested to call them</a:t>
            </a:r>
            <a:endParaRPr lang="en-US" sz="3000" dirty="0">
              <a:solidFill>
                <a:schemeClr val="bg1">
                  <a:alpha val="60000"/>
                </a:schemeClr>
              </a:solidFill>
            </a:endParaRPr>
          </a:p>
        </p:txBody>
      </p:sp>
      <p:pic>
        <p:nvPicPr>
          <p:cNvPr id="1026" name="Picture 2" descr="Iolo morganwg Black and White Stock Photos &amp; Images - Alamy">
            <a:extLst>
              <a:ext uri="{FF2B5EF4-FFF2-40B4-BE49-F238E27FC236}">
                <a16:creationId xmlns:a16="http://schemas.microsoft.com/office/drawing/2014/main" id="{29678C28-B112-1775-C1B0-22E8E4A819C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r="1" b="1"/>
          <a:stretch/>
        </p:blipFill>
        <p:spPr bwMode="auto">
          <a:xfrm>
            <a:off x="7352271" y="383193"/>
            <a:ext cx="4045831" cy="3212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29FF0CF-DAC5-8110-1622-03547A9A7C74}"/>
              </a:ext>
            </a:extLst>
          </p:cNvPr>
          <p:cNvSpPr>
            <a:spLocks noGrp="1"/>
          </p:cNvSpPr>
          <p:nvPr>
            <p:ph type="body" sz="half" idx="2"/>
          </p:nvPr>
        </p:nvSpPr>
        <p:spPr>
          <a:xfrm>
            <a:off x="6305107" y="3814548"/>
            <a:ext cx="5092995" cy="2265529"/>
          </a:xfrm>
        </p:spPr>
        <p:txBody>
          <a:bodyPr vert="horz" lIns="91440" tIns="45720" rIns="91440" bIns="45720" rtlCol="0" anchor="t">
            <a:normAutofit/>
          </a:bodyPr>
          <a:lstStyle/>
          <a:p>
            <a:pPr indent="-228600" algn="ctr">
              <a:buFont typeface="Arial" panose="020B0604020202020204" pitchFamily="34" charset="0"/>
              <a:buChar char="•"/>
            </a:pPr>
            <a:r>
              <a:rPr lang="en-US" sz="2000" dirty="0">
                <a:solidFill>
                  <a:schemeClr val="bg1"/>
                </a:solidFill>
              </a:rPr>
              <a:t>IOLO MORGANWG </a:t>
            </a:r>
          </a:p>
          <a:p>
            <a:pPr indent="-228600" algn="ctr">
              <a:buFont typeface="Arial" panose="020B0604020202020204" pitchFamily="34" charset="0"/>
              <a:buChar char="•"/>
            </a:pPr>
            <a:r>
              <a:rPr lang="en-US" sz="2000" dirty="0">
                <a:solidFill>
                  <a:schemeClr val="bg1"/>
                </a:solidFill>
              </a:rPr>
              <a:t>TO</a:t>
            </a:r>
          </a:p>
          <a:p>
            <a:pPr indent="-228600" algn="ctr">
              <a:buFont typeface="Arial" panose="020B0604020202020204" pitchFamily="34" charset="0"/>
              <a:buChar char="•"/>
            </a:pPr>
            <a:r>
              <a:rPr lang="en-US" sz="2000" dirty="0">
                <a:solidFill>
                  <a:schemeClr val="bg1"/>
                </a:solidFill>
              </a:rPr>
              <a:t>WILLIAM OWEN-PUGHE</a:t>
            </a:r>
          </a:p>
          <a:p>
            <a:pPr indent="-228600" algn="ctr">
              <a:buFont typeface="Arial" panose="020B0604020202020204" pitchFamily="34" charset="0"/>
              <a:buChar char="•"/>
            </a:pPr>
            <a:r>
              <a:rPr lang="en-US" sz="2000" dirty="0">
                <a:solidFill>
                  <a:schemeClr val="bg1"/>
                </a:solidFill>
              </a:rPr>
              <a:t>7 MARCH 1797</a:t>
            </a:r>
          </a:p>
        </p:txBody>
      </p:sp>
    </p:spTree>
    <p:extLst>
      <p:ext uri="{BB962C8B-B14F-4D97-AF65-F5344CB8AC3E}">
        <p14:creationId xmlns:p14="http://schemas.microsoft.com/office/powerpoint/2010/main" val="210020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ACB88AB-568E-C4E6-7AEB-6E5D6C2FBB7A}"/>
              </a:ext>
            </a:extLst>
          </p:cNvPr>
          <p:cNvSpPr>
            <a:spLocks noGrp="1"/>
          </p:cNvSpPr>
          <p:nvPr>
            <p:ph sz="half" idx="1"/>
          </p:nvPr>
        </p:nvSpPr>
        <p:spPr>
          <a:xfrm>
            <a:off x="838200" y="1223319"/>
            <a:ext cx="5097780" cy="4749885"/>
          </a:xfrm>
        </p:spPr>
        <p:txBody>
          <a:bodyPr>
            <a:normAutofit/>
          </a:bodyPr>
          <a:lstStyle/>
          <a:p>
            <a:r>
              <a:rPr lang="en-GB" sz="3200" i="1" kern="0" dirty="0">
                <a:effectLst/>
                <a:latin typeface="Times New Roman" panose="02020603050405020304" pitchFamily="18" charset="0"/>
                <a:ea typeface="Calibri" panose="020F0502020204030204" pitchFamily="34" charset="0"/>
              </a:rPr>
              <a:t>An Address to the People of the United Kingdom of Great Britain and Ireland on the Threatened Invasion</a:t>
            </a:r>
            <a:r>
              <a:rPr lang="en-GB" sz="3200" kern="0" dirty="0">
                <a:effectLst/>
                <a:latin typeface="Times New Roman" panose="02020603050405020304" pitchFamily="18" charset="0"/>
                <a:ea typeface="Calibri" panose="020F0502020204030204" pitchFamily="34" charset="0"/>
              </a:rPr>
              <a:t> (1803)</a:t>
            </a:r>
          </a:p>
          <a:p>
            <a:endParaRPr lang="en-GB" sz="3200" kern="0" dirty="0">
              <a:latin typeface="Times New Roman" panose="02020603050405020304" pitchFamily="18" charset="0"/>
            </a:endParaRPr>
          </a:p>
          <a:p>
            <a:r>
              <a:rPr lang="en-GB" sz="3200" i="1" kern="0" dirty="0">
                <a:effectLst/>
                <a:latin typeface="Times New Roman" panose="02020603050405020304" pitchFamily="18" charset="0"/>
                <a:ea typeface="Calibri" panose="020F0502020204030204" pitchFamily="34" charset="0"/>
              </a:rPr>
              <a:t>Specimens of French Ferocity and Brutality in Wales</a:t>
            </a:r>
            <a:endParaRPr lang="en-GB" sz="3200" dirty="0"/>
          </a:p>
        </p:txBody>
      </p:sp>
      <p:sp>
        <p:nvSpPr>
          <p:cNvPr id="4" name="Content Placeholder 3">
            <a:extLst>
              <a:ext uri="{FF2B5EF4-FFF2-40B4-BE49-F238E27FC236}">
                <a16:creationId xmlns:a16="http://schemas.microsoft.com/office/drawing/2014/main" id="{8A90BB51-E189-1D35-FA29-5E89550DCDB0}"/>
              </a:ext>
            </a:extLst>
          </p:cNvPr>
          <p:cNvSpPr>
            <a:spLocks noGrp="1"/>
          </p:cNvSpPr>
          <p:nvPr>
            <p:ph sz="half" idx="2"/>
          </p:nvPr>
        </p:nvSpPr>
        <p:spPr>
          <a:xfrm>
            <a:off x="6256020" y="1223319"/>
            <a:ext cx="5097780" cy="4749885"/>
          </a:xfrm>
        </p:spPr>
        <p:txBody>
          <a:bodyPr>
            <a:normAutofit/>
          </a:bodyPr>
          <a:lstStyle/>
          <a:p>
            <a:pPr lvl="2"/>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Cyfarch</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Bobl</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Prydain Fawr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ar</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fygythion</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Ffrangcod</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ruthro</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i’w</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kern="100" dirty="0" err="1">
                <a:effectLst/>
                <a:latin typeface="Times New Roman" panose="02020603050405020304" pitchFamily="18" charset="0"/>
                <a:ea typeface="Calibri" panose="020F0502020204030204" pitchFamily="34" charset="0"/>
                <a:cs typeface="Times New Roman" panose="02020603050405020304" pitchFamily="18" charset="0"/>
              </a:rPr>
              <a:t>gwlad</a:t>
            </a:r>
            <a:r>
              <a:rPr lang="en-GB"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kern="100" dirty="0">
                <a:effectLst/>
                <a:latin typeface="Times New Roman" panose="02020603050405020304" pitchFamily="18" charset="0"/>
                <a:ea typeface="Calibri" panose="020F0502020204030204" pitchFamily="34" charset="0"/>
                <a:cs typeface="Times New Roman" panose="02020603050405020304" pitchFamily="18" charset="0"/>
              </a:rPr>
              <a:t>(1804)</a:t>
            </a:r>
          </a:p>
          <a:p>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3200" i="1" kern="0" dirty="0" err="1">
                <a:effectLst/>
                <a:latin typeface="Times New Roman" panose="02020603050405020304" pitchFamily="18" charset="0"/>
                <a:ea typeface="Calibri" panose="020F0502020204030204" pitchFamily="34" charset="0"/>
              </a:rPr>
              <a:t>Esiamplau</a:t>
            </a:r>
            <a:r>
              <a:rPr lang="en-GB" sz="3200" i="1" kern="0" dirty="0">
                <a:effectLst/>
                <a:latin typeface="Times New Roman" panose="02020603050405020304" pitchFamily="18" charset="0"/>
                <a:ea typeface="Calibri" panose="020F0502020204030204" pitchFamily="34" charset="0"/>
              </a:rPr>
              <a:t> o </a:t>
            </a:r>
            <a:r>
              <a:rPr lang="en-GB" sz="3200" i="1" kern="0" dirty="0" err="1">
                <a:effectLst/>
                <a:latin typeface="Times New Roman" panose="02020603050405020304" pitchFamily="18" charset="0"/>
                <a:ea typeface="Calibri" panose="020F0502020204030204" pitchFamily="34" charset="0"/>
              </a:rPr>
              <a:t>ymddygiad</a:t>
            </a:r>
            <a:r>
              <a:rPr lang="en-GB" sz="3200" i="1" kern="0" dirty="0">
                <a:effectLst/>
                <a:latin typeface="Times New Roman" panose="02020603050405020304" pitchFamily="18" charset="0"/>
                <a:ea typeface="Calibri" panose="020F0502020204030204" pitchFamily="34" charset="0"/>
              </a:rPr>
              <a:t> </a:t>
            </a:r>
            <a:r>
              <a:rPr lang="en-GB" sz="3200" i="1" kern="0" dirty="0" err="1">
                <a:effectLst/>
                <a:latin typeface="Times New Roman" panose="02020603050405020304" pitchFamily="18" charset="0"/>
                <a:ea typeface="Calibri" panose="020F0502020204030204" pitchFamily="34" charset="0"/>
              </a:rPr>
              <a:t>creulon</a:t>
            </a:r>
            <a:r>
              <a:rPr lang="en-GB" sz="3200" i="1" kern="0" dirty="0">
                <a:effectLst/>
                <a:latin typeface="Times New Roman" panose="02020603050405020304" pitchFamily="18" charset="0"/>
                <a:ea typeface="Calibri" panose="020F0502020204030204" pitchFamily="34" charset="0"/>
              </a:rPr>
              <a:t> </a:t>
            </a:r>
            <a:r>
              <a:rPr lang="en-GB" sz="3200" i="1" kern="0" dirty="0" err="1">
                <a:effectLst/>
                <a:latin typeface="Times New Roman" panose="02020603050405020304" pitchFamily="18" charset="0"/>
                <a:ea typeface="Calibri" panose="020F0502020204030204" pitchFamily="34" charset="0"/>
              </a:rPr>
              <a:t>anifeilaidd</a:t>
            </a:r>
            <a:r>
              <a:rPr lang="en-GB" sz="3200" i="1" kern="0" dirty="0">
                <a:effectLst/>
                <a:latin typeface="Times New Roman" panose="02020603050405020304" pitchFamily="18" charset="0"/>
                <a:ea typeface="Calibri" panose="020F0502020204030204" pitchFamily="34" charset="0"/>
              </a:rPr>
              <a:t> y </a:t>
            </a:r>
            <a:r>
              <a:rPr lang="en-GB" sz="3200" i="1" kern="0" dirty="0" err="1">
                <a:effectLst/>
                <a:latin typeface="Times New Roman" panose="02020603050405020304" pitchFamily="18" charset="0"/>
                <a:ea typeface="Calibri" panose="020F0502020204030204" pitchFamily="34" charset="0"/>
              </a:rPr>
              <a:t>Ffrangcod</a:t>
            </a:r>
            <a:r>
              <a:rPr lang="en-GB" sz="3200" i="1" kern="0" dirty="0">
                <a:effectLst/>
                <a:latin typeface="Times New Roman" panose="02020603050405020304" pitchFamily="18" charset="0"/>
                <a:ea typeface="Calibri" panose="020F0502020204030204" pitchFamily="34" charset="0"/>
              </a:rPr>
              <a:t> </a:t>
            </a:r>
            <a:r>
              <a:rPr lang="en-GB" sz="3200" i="1" kern="0" dirty="0" err="1">
                <a:effectLst/>
                <a:latin typeface="Times New Roman" panose="02020603050405020304" pitchFamily="18" charset="0"/>
                <a:ea typeface="Calibri" panose="020F0502020204030204" pitchFamily="34" charset="0"/>
              </a:rPr>
              <a:t>y’Nghymru</a:t>
            </a:r>
            <a:r>
              <a:rPr lang="en-GB" sz="3200" i="1" kern="0" dirty="0">
                <a:effectLst/>
                <a:latin typeface="Times New Roman" panose="02020603050405020304" pitchFamily="18" charset="0"/>
                <a:ea typeface="Calibri" panose="020F0502020204030204" pitchFamily="34" charset="0"/>
              </a:rPr>
              <a:t> </a:t>
            </a:r>
            <a:endParaRPr lang="en-GB" sz="3200" dirty="0"/>
          </a:p>
        </p:txBody>
      </p:sp>
    </p:spTree>
    <p:extLst>
      <p:ext uri="{BB962C8B-B14F-4D97-AF65-F5344CB8AC3E}">
        <p14:creationId xmlns:p14="http://schemas.microsoft.com/office/powerpoint/2010/main" val="994190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36128</TotalTime>
  <Words>2017</Words>
  <Application>Microsoft Office PowerPoint</Application>
  <PresentationFormat>Widescreen</PresentationFormat>
  <Paragraphs>112</Paragraphs>
  <Slides>24</Slides>
  <Notes>22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Calibri</vt:lpstr>
      <vt:lpstr>Times New Roman</vt:lpstr>
      <vt:lpstr>Office Theme</vt:lpstr>
      <vt:lpstr>HYWEL M DAVIES  ODA LECTURE  12 MARCH 2025</vt:lpstr>
      <vt:lpstr>PowerPoint Presentation</vt:lpstr>
      <vt:lpstr>PowerPoint Presentation</vt:lpstr>
      <vt:lpstr>PowerPoint Presentation</vt:lpstr>
      <vt:lpstr>PowerPoint Presentation</vt:lpstr>
      <vt:lpstr>PowerPoint Presentation</vt:lpstr>
      <vt:lpstr>PowerPoint Presentation</vt:lpstr>
      <vt:lpstr>Our Dragooners sent us some companies of Dragoons after the old women of Pembrokeshire had secured the damned Republicans as it seems we are requested to call them</vt:lpstr>
      <vt:lpstr>PowerPoint Presentation</vt:lpstr>
      <vt:lpstr>PowerPoint Presentation</vt:lpstr>
      <vt:lpstr>SPECIMENS OF FRENCH FEROCITY AND BRUTALITY IN WALES</vt:lpstr>
      <vt:lpstr>MILITARY ORDERS</vt:lpstr>
      <vt:lpstr>THE FIRST JEMIMA</vt:lpstr>
      <vt:lpstr>PowerPoint Presentation</vt:lpstr>
      <vt:lpstr>PowerPoint Presentation</vt:lpstr>
      <vt:lpstr>AUTHOR: H. L. AP GWILYM, ‘A NATIVE OF THE PRINCIPALITY’</vt:lpstr>
      <vt:lpstr>PowerPoint Presentation</vt:lpstr>
      <vt:lpstr>NEGLECTED TEXT: The French at Fishguard  in 1797</vt:lpstr>
      <vt:lpstr>METHODIST MEMORIES-MARY WILLIAMS</vt:lpstr>
      <vt:lpstr>1970s MALE CHAUVINISM</vt:lpstr>
      <vt:lpstr>METHODIST MEMORIES-JEMIMA</vt:lpstr>
      <vt:lpstr>THE ANTI-JEMIMA. NANSI JONES. PRODUCT OF DAVID REES, CAPEL ALS</vt:lpstr>
      <vt:lpstr>CENTENARY MEDAL . A LADDO A LEDDIR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Hywel Davies</dc:creator>
  <cp:lastModifiedBy>Pam Bashford</cp:lastModifiedBy>
  <cp:revision>2</cp:revision>
  <dcterms:created xsi:type="dcterms:W3CDTF">2025-02-21T20:06:06Z</dcterms:created>
  <dcterms:modified xsi:type="dcterms:W3CDTF">2025-04-06T12:52:24Z</dcterms:modified>
</cp:coreProperties>
</file>